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Lst>
  <p:sldSz cy="5143500" cx="9144000"/>
  <p:notesSz cx="6858000" cy="9144000"/>
  <p:embeddedFontLst>
    <p:embeddedFont>
      <p:font typeface="Roboto"/>
      <p:regular r:id="rId15"/>
      <p:bold r:id="rId16"/>
      <p:italic r:id="rId17"/>
      <p:boldItalic r:id="rId18"/>
    </p:embeddedFont>
    <p:embeddedFont>
      <p:font typeface="Helvetica Neue"/>
      <p:regular r:id="rId19"/>
      <p:bold r:id="rId20"/>
      <p:italic r:id="rId21"/>
      <p:boldItalic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HelveticaNeue-bold.fntdata"/><Relationship Id="rId11" Type="http://schemas.openxmlformats.org/officeDocument/2006/relationships/slide" Target="slides/slide6.xml"/><Relationship Id="rId22" Type="http://schemas.openxmlformats.org/officeDocument/2006/relationships/font" Target="fonts/HelveticaNeue-boldItalic.fntdata"/><Relationship Id="rId10" Type="http://schemas.openxmlformats.org/officeDocument/2006/relationships/slide" Target="slides/slide5.xml"/><Relationship Id="rId21" Type="http://schemas.openxmlformats.org/officeDocument/2006/relationships/font" Target="fonts/HelveticaNeue-italic.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Roboto-regular.fntdata"/><Relationship Id="rId14" Type="http://schemas.openxmlformats.org/officeDocument/2006/relationships/slide" Target="slides/slide9.xml"/><Relationship Id="rId17" Type="http://schemas.openxmlformats.org/officeDocument/2006/relationships/font" Target="fonts/Roboto-italic.fntdata"/><Relationship Id="rId16" Type="http://schemas.openxmlformats.org/officeDocument/2006/relationships/font" Target="fonts/Roboto-bold.fntdata"/><Relationship Id="rId5" Type="http://schemas.openxmlformats.org/officeDocument/2006/relationships/notesMaster" Target="notesMasters/notesMaster1.xml"/><Relationship Id="rId19" Type="http://schemas.openxmlformats.org/officeDocument/2006/relationships/font" Target="fonts/HelveticaNeue-regular.fntdata"/><Relationship Id="rId6" Type="http://schemas.openxmlformats.org/officeDocument/2006/relationships/slide" Target="slides/slide1.xml"/><Relationship Id="rId18" Type="http://schemas.openxmlformats.org/officeDocument/2006/relationships/font" Target="fonts/Roboto-boldItalic.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c6f73a04f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c6f73a04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3b07454db32_0_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3b07454db3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c6f73a04f_0_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c6f73a04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3b07454db32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3b07454db3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3acb4d3e63b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3acb4d3e63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fd3798447a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fd3798447a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fd3798447a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fd3798447a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fd3798447a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fd3798447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c6f73a04f_0_4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c6f73a04f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90525" y="1819275"/>
            <a:ext cx="8222100" cy="933600"/>
          </a:xfrm>
          <a:prstGeom prst="rect">
            <a:avLst/>
          </a:prstGeom>
        </p:spPr>
        <p:txBody>
          <a:bodyPr anchorCtr="0" anchor="b"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3" name="Google Shape;13;p2"/>
          <p:cNvSpPr txBox="1"/>
          <p:nvPr>
            <p:ph idx="1" type="subTitle"/>
          </p:nvPr>
        </p:nvSpPr>
        <p:spPr>
          <a:xfrm>
            <a:off x="390525" y="2789130"/>
            <a:ext cx="8222100" cy="4329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p:txBody>
      </p:sp>
      <p:sp>
        <p:nvSpPr>
          <p:cNvPr id="14" name="Google Shape;14;p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4"/>
        </a:solidFill>
      </p:bgPr>
    </p:bg>
    <p:spTree>
      <p:nvGrpSpPr>
        <p:cNvPr id="57" name="Shape 57"/>
        <p:cNvGrpSpPr/>
        <p:nvPr/>
      </p:nvGrpSpPr>
      <p:grpSpPr>
        <a:xfrm>
          <a:off x="0" y="0"/>
          <a:ext cx="0" cy="0"/>
          <a:chOff x="0" y="0"/>
          <a:chExt cx="0" cy="0"/>
        </a:xfrm>
      </p:grpSpPr>
      <p:sp>
        <p:nvSpPr>
          <p:cNvPr id="58" name="Google Shape;58;p11"/>
          <p:cNvSpPr txBox="1"/>
          <p:nvPr>
            <p:ph hasCustomPrompt="1" type="title"/>
          </p:nvPr>
        </p:nvSpPr>
        <p:spPr>
          <a:xfrm>
            <a:off x="475500" y="1258525"/>
            <a:ext cx="8222100" cy="19635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dk2"/>
              </a:buClr>
              <a:buSzPts val="12000"/>
              <a:buNone/>
              <a:defRPr sz="12000">
                <a:solidFill>
                  <a:schemeClr val="dk2"/>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p:nvPr>
            <p:ph idx="1" type="body"/>
          </p:nvPr>
        </p:nvSpPr>
        <p:spPr>
          <a:xfrm>
            <a:off x="475500" y="3304625"/>
            <a:ext cx="82221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60" name="Google Shape;60;p11"/>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61" name="Shape 61"/>
        <p:cNvGrpSpPr/>
        <p:nvPr/>
      </p:nvGrpSpPr>
      <p:grpSpPr>
        <a:xfrm>
          <a:off x="0" y="0"/>
          <a:ext cx="0" cy="0"/>
          <a:chOff x="0" y="0"/>
          <a:chExt cx="0" cy="0"/>
        </a:xfrm>
      </p:grpSpPr>
      <p:sp>
        <p:nvSpPr>
          <p:cNvPr id="62" name="Google Shape;62;p1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460950" y="2065350"/>
            <a:ext cx="8222100" cy="10128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7" name="Google Shape;17;p3"/>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2" name="Google Shape;22;p4"/>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8" name="Google Shape;28;p5"/>
          <p:cNvSpPr txBox="1"/>
          <p:nvPr>
            <p:ph idx="1" type="body"/>
          </p:nvPr>
        </p:nvSpPr>
        <p:spPr>
          <a:xfrm>
            <a:off x="471900" y="1919075"/>
            <a:ext cx="3999900" cy="271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9" name="Google Shape;29;p5"/>
          <p:cNvSpPr txBox="1"/>
          <p:nvPr>
            <p:ph idx="2" type="body"/>
          </p:nvPr>
        </p:nvSpPr>
        <p:spPr>
          <a:xfrm>
            <a:off x="4694250" y="1919075"/>
            <a:ext cx="3999900" cy="271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0" name="Google Shape;30;p5"/>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35" name="Google Shape;35;p6"/>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7"/>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7"/>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chemeClr val="lt1"/>
              </a:buClr>
              <a:buSzPts val="1200"/>
              <a:buChar char="●"/>
              <a:defRPr sz="1200">
                <a:solidFill>
                  <a:schemeClr val="lt1"/>
                </a:solidFill>
              </a:defRPr>
            </a:lvl1pPr>
            <a:lvl2pPr indent="-304800" lvl="1" marL="914400">
              <a:spcBef>
                <a:spcPts val="1600"/>
              </a:spcBef>
              <a:spcAft>
                <a:spcPts val="0"/>
              </a:spcAft>
              <a:buClr>
                <a:schemeClr val="lt1"/>
              </a:buClr>
              <a:buSzPts val="1200"/>
              <a:buChar char="○"/>
              <a:defRPr sz="1200">
                <a:solidFill>
                  <a:schemeClr val="lt1"/>
                </a:solidFill>
              </a:defRPr>
            </a:lvl2pPr>
            <a:lvl3pPr indent="-304800" lvl="2" marL="1371600">
              <a:spcBef>
                <a:spcPts val="1600"/>
              </a:spcBef>
              <a:spcAft>
                <a:spcPts val="0"/>
              </a:spcAft>
              <a:buClr>
                <a:schemeClr val="lt1"/>
              </a:buClr>
              <a:buSzPts val="1200"/>
              <a:buChar char="■"/>
              <a:defRPr sz="1200">
                <a:solidFill>
                  <a:schemeClr val="lt1"/>
                </a:solidFill>
              </a:defRPr>
            </a:lvl3pPr>
            <a:lvl4pPr indent="-304800" lvl="3" marL="1828800">
              <a:spcBef>
                <a:spcPts val="1600"/>
              </a:spcBef>
              <a:spcAft>
                <a:spcPts val="0"/>
              </a:spcAft>
              <a:buClr>
                <a:schemeClr val="lt1"/>
              </a:buClr>
              <a:buSzPts val="1200"/>
              <a:buChar char="●"/>
              <a:defRPr sz="1200">
                <a:solidFill>
                  <a:schemeClr val="lt1"/>
                </a:solidFill>
              </a:defRPr>
            </a:lvl4pPr>
            <a:lvl5pPr indent="-304800" lvl="4" marL="2286000">
              <a:spcBef>
                <a:spcPts val="1600"/>
              </a:spcBef>
              <a:spcAft>
                <a:spcPts val="0"/>
              </a:spcAft>
              <a:buClr>
                <a:schemeClr val="lt1"/>
              </a:buClr>
              <a:buSzPts val="1200"/>
              <a:buChar char="○"/>
              <a:defRPr sz="1200">
                <a:solidFill>
                  <a:schemeClr val="lt1"/>
                </a:solidFill>
              </a:defRPr>
            </a:lvl5pPr>
            <a:lvl6pPr indent="-304800" lvl="5" marL="2743200">
              <a:spcBef>
                <a:spcPts val="1600"/>
              </a:spcBef>
              <a:spcAft>
                <a:spcPts val="0"/>
              </a:spcAft>
              <a:buClr>
                <a:schemeClr val="lt1"/>
              </a:buClr>
              <a:buSzPts val="1200"/>
              <a:buChar char="■"/>
              <a:defRPr sz="1200">
                <a:solidFill>
                  <a:schemeClr val="lt1"/>
                </a:solidFill>
              </a:defRPr>
            </a:lvl6pPr>
            <a:lvl7pPr indent="-304800" lvl="6" marL="3200400">
              <a:spcBef>
                <a:spcPts val="1600"/>
              </a:spcBef>
              <a:spcAft>
                <a:spcPts val="0"/>
              </a:spcAft>
              <a:buClr>
                <a:schemeClr val="lt1"/>
              </a:buClr>
              <a:buSzPts val="1200"/>
              <a:buChar char="●"/>
              <a:defRPr sz="1200">
                <a:solidFill>
                  <a:schemeClr val="lt1"/>
                </a:solidFill>
              </a:defRPr>
            </a:lvl7pPr>
            <a:lvl8pPr indent="-304800" lvl="7" marL="3657600">
              <a:spcBef>
                <a:spcPts val="1600"/>
              </a:spcBef>
              <a:spcAft>
                <a:spcPts val="0"/>
              </a:spcAft>
              <a:buClr>
                <a:schemeClr val="lt1"/>
              </a:buClr>
              <a:buSzPts val="1200"/>
              <a:buChar char="○"/>
              <a:defRPr sz="1200">
                <a:solidFill>
                  <a:schemeClr val="lt1"/>
                </a:solidFill>
              </a:defRPr>
            </a:lvl8pPr>
            <a:lvl9pPr indent="-304800" lvl="8" marL="4114800">
              <a:spcBef>
                <a:spcPts val="1600"/>
              </a:spcBef>
              <a:spcAft>
                <a:spcPts val="1600"/>
              </a:spcAft>
              <a:buClr>
                <a:schemeClr val="lt1"/>
              </a:buClr>
              <a:buSzPts val="1200"/>
              <a:buChar char="■"/>
              <a:defRPr sz="1200">
                <a:solidFill>
                  <a:schemeClr val="lt1"/>
                </a:solidFill>
              </a:defRPr>
            </a:lvl9pPr>
          </a:lstStyle>
          <a:p/>
        </p:txBody>
      </p:sp>
      <p:sp>
        <p:nvSpPr>
          <p:cNvPr id="41" name="Google Shape;41;p7"/>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2" name="Shape 42"/>
        <p:cNvGrpSpPr/>
        <p:nvPr/>
      </p:nvGrpSpPr>
      <p:grpSpPr>
        <a:xfrm>
          <a:off x="0" y="0"/>
          <a:ext cx="0" cy="0"/>
          <a:chOff x="0" y="0"/>
          <a:chExt cx="0" cy="0"/>
        </a:xfrm>
      </p:grpSpPr>
      <p:sp>
        <p:nvSpPr>
          <p:cNvPr id="43" name="Google Shape;43;p8"/>
          <p:cNvSpPr txBox="1"/>
          <p:nvPr>
            <p:ph type="title"/>
          </p:nvPr>
        </p:nvSpPr>
        <p:spPr>
          <a:xfrm>
            <a:off x="490250" y="488250"/>
            <a:ext cx="62271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p:txBody>
      </p:sp>
      <p:sp>
        <p:nvSpPr>
          <p:cNvPr id="44" name="Google Shape;44;p8"/>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p:txBody>
      </p:sp>
      <p:sp>
        <p:nvSpPr>
          <p:cNvPr id="49" name="Google Shape;49;p9"/>
          <p:cNvSpPr txBox="1"/>
          <p:nvPr>
            <p:ph idx="1" type="subTitle"/>
          </p:nvPr>
        </p:nvSpPr>
        <p:spPr>
          <a:xfrm>
            <a:off x="265500" y="2779467"/>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0"/>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0"/>
          <p:cNvSpPr txBox="1"/>
          <p:nvPr>
            <p:ph idx="1" type="body"/>
          </p:nvPr>
        </p:nvSpPr>
        <p:spPr>
          <a:xfrm>
            <a:off x="57150" y="4696825"/>
            <a:ext cx="8382000" cy="44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lt1"/>
              </a:buClr>
              <a:buSzPts val="1200"/>
              <a:buNone/>
              <a:defRPr sz="1200">
                <a:solidFill>
                  <a:schemeClr val="lt1"/>
                </a:solidFill>
              </a:defRPr>
            </a:lvl1pPr>
          </a:lstStyle>
          <a:p/>
        </p:txBody>
      </p:sp>
      <p:sp>
        <p:nvSpPr>
          <p:cNvPr id="56" name="Google Shape;56;p10"/>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p:txBody>
      </p:sp>
      <p:sp>
        <p:nvSpPr>
          <p:cNvPr id="7" name="Google Shape;7;p1"/>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indent="-317500" lvl="1" marL="9144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indent="-317500" lvl="2" marL="13716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indent="-317500" lvl="3" marL="18288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indent="-317500" lvl="4" marL="22860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indent="-317500" lvl="5" marL="27432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indent="-317500" lvl="6" marL="32004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indent="-317500" lvl="7" marL="36576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indent="-317500" lvl="8" marL="411480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p:txBody>
      </p:sp>
      <p:sp>
        <p:nvSpPr>
          <p:cNvPr id="8" name="Google Shape;8;p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jp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jpg"/><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jpg"/><Relationship Id="rId4" Type="http://schemas.openxmlformats.org/officeDocument/2006/relationships/image" Target="../media/image2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0.jpg"/><Relationship Id="rId4" Type="http://schemas.openxmlformats.org/officeDocument/2006/relationships/image" Target="../media/image2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jpg"/><Relationship Id="rId4" Type="http://schemas.openxmlformats.org/officeDocument/2006/relationships/image" Target="../media/image2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5.jpg"/><Relationship Id="rId9" Type="http://schemas.openxmlformats.org/officeDocument/2006/relationships/image" Target="../media/image4.png"/><Relationship Id="rId5" Type="http://schemas.openxmlformats.org/officeDocument/2006/relationships/image" Target="../media/image27.png"/><Relationship Id="rId6" Type="http://schemas.openxmlformats.org/officeDocument/2006/relationships/image" Target="../media/image24.png"/><Relationship Id="rId7" Type="http://schemas.openxmlformats.org/officeDocument/2006/relationships/image" Target="../media/image7.png"/><Relationship Id="rId8"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image" Target="../media/image11.jpg"/><Relationship Id="rId5"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14.png"/><Relationship Id="rId5" Type="http://schemas.openxmlformats.org/officeDocument/2006/relationships/image" Target="../media/image1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hyperlink" Target="mailto:office@cavalryprimary.org" TargetMode="External"/><Relationship Id="rId4" Type="http://schemas.openxmlformats.org/officeDocument/2006/relationships/image" Target="../media/image28.png"/><Relationship Id="rId5" Type="http://schemas.openxmlformats.org/officeDocument/2006/relationships/image" Target="../media/image19.jpg"/><Relationship Id="rId6"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6" name="Shape 66"/>
        <p:cNvGrpSpPr/>
        <p:nvPr/>
      </p:nvGrpSpPr>
      <p:grpSpPr>
        <a:xfrm>
          <a:off x="0" y="0"/>
          <a:ext cx="0" cy="0"/>
          <a:chOff x="0" y="0"/>
          <a:chExt cx="0" cy="0"/>
        </a:xfrm>
      </p:grpSpPr>
      <p:pic>
        <p:nvPicPr>
          <p:cNvPr id="67" name="Google Shape;67;p13"/>
          <p:cNvPicPr preferRelativeResize="0"/>
          <p:nvPr/>
        </p:nvPicPr>
        <p:blipFill>
          <a:blip r:embed="rId4">
            <a:alphaModFix/>
          </a:blip>
          <a:stretch>
            <a:fillRect/>
          </a:stretch>
        </p:blipFill>
        <p:spPr>
          <a:xfrm>
            <a:off x="170247" y="152399"/>
            <a:ext cx="1930629" cy="1905000"/>
          </a:xfrm>
          <a:prstGeom prst="rect">
            <a:avLst/>
          </a:prstGeom>
          <a:noFill/>
          <a:ln>
            <a:noFill/>
          </a:ln>
        </p:spPr>
      </p:pic>
      <p:pic>
        <p:nvPicPr>
          <p:cNvPr id="68" name="Google Shape;68;p13"/>
          <p:cNvPicPr preferRelativeResize="0"/>
          <p:nvPr/>
        </p:nvPicPr>
        <p:blipFill>
          <a:blip r:embed="rId5">
            <a:alphaModFix/>
          </a:blip>
          <a:stretch>
            <a:fillRect/>
          </a:stretch>
        </p:blipFill>
        <p:spPr>
          <a:xfrm>
            <a:off x="2100875" y="152400"/>
            <a:ext cx="6824576" cy="1905000"/>
          </a:xfrm>
          <a:prstGeom prst="rect">
            <a:avLst/>
          </a:prstGeom>
          <a:noFill/>
          <a:ln>
            <a:noFill/>
          </a:ln>
        </p:spPr>
      </p:pic>
      <p:sp>
        <p:nvSpPr>
          <p:cNvPr id="69" name="Google Shape;69;p13"/>
          <p:cNvSpPr txBox="1"/>
          <p:nvPr>
            <p:ph idx="1" type="subTitle"/>
          </p:nvPr>
        </p:nvSpPr>
        <p:spPr>
          <a:xfrm>
            <a:off x="4277950" y="1381000"/>
            <a:ext cx="3285000" cy="57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19th December 2025</a:t>
            </a:r>
            <a:endParaRPr sz="2400"/>
          </a:p>
        </p:txBody>
      </p:sp>
      <p:sp>
        <p:nvSpPr>
          <p:cNvPr id="70" name="Google Shape;70;p13"/>
          <p:cNvSpPr txBox="1"/>
          <p:nvPr/>
        </p:nvSpPr>
        <p:spPr>
          <a:xfrm>
            <a:off x="1624550" y="2571750"/>
            <a:ext cx="5683800" cy="16482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lt2"/>
              </a:solidFill>
              <a:latin typeface="Roboto"/>
              <a:ea typeface="Roboto"/>
              <a:cs typeface="Roboto"/>
              <a:sym typeface="Roboto"/>
            </a:endParaRPr>
          </a:p>
        </p:txBody>
      </p:sp>
      <p:pic>
        <p:nvPicPr>
          <p:cNvPr id="71" name="Google Shape;71;p13"/>
          <p:cNvPicPr preferRelativeResize="0"/>
          <p:nvPr/>
        </p:nvPicPr>
        <p:blipFill>
          <a:blip r:embed="rId6">
            <a:alphaModFix/>
          </a:blip>
          <a:stretch>
            <a:fillRect/>
          </a:stretch>
        </p:blipFill>
        <p:spPr>
          <a:xfrm>
            <a:off x="1841750" y="2689374"/>
            <a:ext cx="1276250" cy="1276250"/>
          </a:xfrm>
          <a:prstGeom prst="rect">
            <a:avLst/>
          </a:prstGeom>
          <a:noFill/>
          <a:ln>
            <a:noFill/>
          </a:ln>
        </p:spPr>
      </p:pic>
      <p:sp>
        <p:nvSpPr>
          <p:cNvPr id="72" name="Google Shape;72;p13"/>
          <p:cNvSpPr txBox="1"/>
          <p:nvPr/>
        </p:nvSpPr>
        <p:spPr>
          <a:xfrm>
            <a:off x="3118000" y="2979800"/>
            <a:ext cx="4104600" cy="695400"/>
          </a:xfrm>
          <a:prstGeom prst="rect">
            <a:avLst/>
          </a:prstGeom>
          <a:solidFill>
            <a:schemeClr val="l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lt2"/>
                </a:solidFill>
                <a:latin typeface="Roboto"/>
                <a:ea typeface="Roboto"/>
                <a:cs typeface="Roboto"/>
                <a:sym typeface="Roboto"/>
              </a:rPr>
              <a:t> A VERY Merry Christmas from all at Cavalry…</a:t>
            </a:r>
            <a:endParaRPr sz="1800">
              <a:solidFill>
                <a:schemeClr val="lt2"/>
              </a:solidFill>
              <a:latin typeface="Roboto"/>
              <a:ea typeface="Roboto"/>
              <a:cs typeface="Roboto"/>
              <a:sym typeface="Roboto"/>
            </a:endParaRPr>
          </a:p>
          <a:p>
            <a:pPr indent="0" lvl="0" marL="0" rtl="0" algn="l">
              <a:spcBef>
                <a:spcPts val="0"/>
              </a:spcBef>
              <a:spcAft>
                <a:spcPts val="0"/>
              </a:spcAft>
              <a:buNone/>
            </a:pPr>
            <a:r>
              <a:t/>
            </a:r>
            <a:endParaRPr sz="1800">
              <a:solidFill>
                <a:schemeClr val="lt2"/>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6" name="Shape 76"/>
        <p:cNvGrpSpPr/>
        <p:nvPr/>
      </p:nvGrpSpPr>
      <p:grpSpPr>
        <a:xfrm>
          <a:off x="0" y="0"/>
          <a:ext cx="0" cy="0"/>
          <a:chOff x="0" y="0"/>
          <a:chExt cx="0" cy="0"/>
        </a:xfrm>
      </p:grpSpPr>
      <p:sp>
        <p:nvSpPr>
          <p:cNvPr id="77" name="Google Shape;77;p14"/>
          <p:cNvSpPr txBox="1"/>
          <p:nvPr/>
        </p:nvSpPr>
        <p:spPr>
          <a:xfrm>
            <a:off x="2890500" y="222075"/>
            <a:ext cx="3136200" cy="4851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4A86E8"/>
                </a:solidFill>
                <a:latin typeface="Roboto"/>
                <a:ea typeface="Roboto"/>
                <a:cs typeface="Roboto"/>
                <a:sym typeface="Roboto"/>
              </a:rPr>
              <a:t>  Nursery Christmas Sing Song!</a:t>
            </a:r>
            <a:endParaRPr b="1" sz="1600">
              <a:solidFill>
                <a:srgbClr val="4A86E8"/>
              </a:solidFill>
              <a:latin typeface="Roboto"/>
              <a:ea typeface="Roboto"/>
              <a:cs typeface="Roboto"/>
              <a:sym typeface="Roboto"/>
            </a:endParaRPr>
          </a:p>
        </p:txBody>
      </p:sp>
      <p:pic>
        <p:nvPicPr>
          <p:cNvPr id="78" name="Google Shape;78;p14" title="DSC04653.JPG"/>
          <p:cNvPicPr preferRelativeResize="0"/>
          <p:nvPr/>
        </p:nvPicPr>
        <p:blipFill>
          <a:blip r:embed="rId4">
            <a:alphaModFix/>
          </a:blip>
          <a:stretch>
            <a:fillRect/>
          </a:stretch>
        </p:blipFill>
        <p:spPr>
          <a:xfrm>
            <a:off x="3177200" y="955500"/>
            <a:ext cx="5230699" cy="3924925"/>
          </a:xfrm>
          <a:prstGeom prst="rect">
            <a:avLst/>
          </a:prstGeom>
          <a:noFill/>
          <a:ln>
            <a:noFill/>
          </a:ln>
        </p:spPr>
      </p:pic>
      <p:sp>
        <p:nvSpPr>
          <p:cNvPr id="79" name="Google Shape;79;p14"/>
          <p:cNvSpPr txBox="1"/>
          <p:nvPr/>
        </p:nvSpPr>
        <p:spPr>
          <a:xfrm>
            <a:off x="242000" y="1203150"/>
            <a:ext cx="2777400" cy="32325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0000FF"/>
                </a:solidFill>
                <a:latin typeface="Roboto"/>
                <a:ea typeface="Roboto"/>
                <a:cs typeface="Roboto"/>
                <a:sym typeface="Roboto"/>
              </a:rPr>
              <a:t>We are incredibly proud of the children who performed for our Nursery families in our Christmas sing song this week. The children loved having our spectators join in with singing and actions to a collaborative rendition of Jingle Bell Rock!</a:t>
            </a:r>
            <a:endParaRPr sz="1800">
              <a:solidFill>
                <a:srgbClr val="0000FF"/>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3" name="Shape 83"/>
        <p:cNvGrpSpPr/>
        <p:nvPr/>
      </p:nvGrpSpPr>
      <p:grpSpPr>
        <a:xfrm>
          <a:off x="0" y="0"/>
          <a:ext cx="0" cy="0"/>
          <a:chOff x="0" y="0"/>
          <a:chExt cx="0" cy="0"/>
        </a:xfrm>
      </p:grpSpPr>
      <p:sp>
        <p:nvSpPr>
          <p:cNvPr id="84" name="Google Shape;84;p15"/>
          <p:cNvSpPr txBox="1"/>
          <p:nvPr/>
        </p:nvSpPr>
        <p:spPr>
          <a:xfrm>
            <a:off x="239225" y="2043575"/>
            <a:ext cx="3708000" cy="267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Roboto"/>
                <a:ea typeface="Roboto"/>
                <a:cs typeface="Roboto"/>
                <a:sym typeface="Roboto"/>
              </a:rPr>
              <a:t>  </a:t>
            </a:r>
            <a:r>
              <a:rPr lang="en" sz="1800">
                <a:solidFill>
                  <a:schemeClr val="dk2"/>
                </a:solidFill>
                <a:latin typeface="Roboto"/>
                <a:ea typeface="Roboto"/>
                <a:cs typeface="Roboto"/>
                <a:sym typeface="Roboto"/>
              </a:rPr>
              <a:t> </a:t>
            </a:r>
            <a:endParaRPr sz="1800">
              <a:solidFill>
                <a:schemeClr val="dk2"/>
              </a:solidFill>
              <a:latin typeface="Roboto"/>
              <a:ea typeface="Roboto"/>
              <a:cs typeface="Roboto"/>
              <a:sym typeface="Roboto"/>
            </a:endParaRPr>
          </a:p>
        </p:txBody>
      </p:sp>
      <p:sp>
        <p:nvSpPr>
          <p:cNvPr id="85" name="Google Shape;85;p15"/>
          <p:cNvSpPr txBox="1"/>
          <p:nvPr/>
        </p:nvSpPr>
        <p:spPr>
          <a:xfrm>
            <a:off x="2775050" y="363875"/>
            <a:ext cx="3028200" cy="4851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0000FF"/>
                </a:solidFill>
                <a:latin typeface="Roboto"/>
                <a:ea typeface="Roboto"/>
                <a:cs typeface="Roboto"/>
                <a:sym typeface="Roboto"/>
              </a:rPr>
              <a:t>Reception’s Angel Express</a:t>
            </a:r>
            <a:r>
              <a:rPr b="1" lang="en" sz="1600">
                <a:solidFill>
                  <a:srgbClr val="0000FF"/>
                </a:solidFill>
                <a:latin typeface="Roboto"/>
                <a:ea typeface="Roboto"/>
                <a:cs typeface="Roboto"/>
                <a:sym typeface="Roboto"/>
              </a:rPr>
              <a:t>  </a:t>
            </a:r>
            <a:endParaRPr b="1" sz="1600">
              <a:solidFill>
                <a:srgbClr val="0000FF"/>
              </a:solidFill>
              <a:latin typeface="Roboto"/>
              <a:ea typeface="Roboto"/>
              <a:cs typeface="Roboto"/>
              <a:sym typeface="Roboto"/>
            </a:endParaRPr>
          </a:p>
        </p:txBody>
      </p:sp>
      <p:pic>
        <p:nvPicPr>
          <p:cNvPr id="86" name="Google Shape;86;p15"/>
          <p:cNvPicPr preferRelativeResize="0"/>
          <p:nvPr/>
        </p:nvPicPr>
        <p:blipFill>
          <a:blip r:embed="rId4">
            <a:alphaModFix/>
          </a:blip>
          <a:stretch>
            <a:fillRect/>
          </a:stretch>
        </p:blipFill>
        <p:spPr>
          <a:xfrm>
            <a:off x="117500" y="1045750"/>
            <a:ext cx="6173004" cy="3518513"/>
          </a:xfrm>
          <a:prstGeom prst="rect">
            <a:avLst/>
          </a:prstGeom>
          <a:noFill/>
          <a:ln>
            <a:noFill/>
          </a:ln>
        </p:spPr>
      </p:pic>
      <p:sp>
        <p:nvSpPr>
          <p:cNvPr id="87" name="Google Shape;87;p15"/>
          <p:cNvSpPr txBox="1"/>
          <p:nvPr/>
        </p:nvSpPr>
        <p:spPr>
          <a:xfrm>
            <a:off x="6229625" y="653675"/>
            <a:ext cx="2777400" cy="40635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0000FF"/>
                </a:solidFill>
                <a:latin typeface="Roboto"/>
                <a:ea typeface="Roboto"/>
                <a:cs typeface="Roboto"/>
                <a:sym typeface="Roboto"/>
              </a:rPr>
              <a:t>This week the Reception children performed brilliantly to tell the story of the ‘Angel Express’, a story about a group of angels who hear news of baby Jesus and who want to sing a song for Him. </a:t>
            </a:r>
            <a:br>
              <a:rPr lang="en" sz="1800">
                <a:solidFill>
                  <a:srgbClr val="0000FF"/>
                </a:solidFill>
                <a:latin typeface="Roboto"/>
                <a:ea typeface="Roboto"/>
                <a:cs typeface="Roboto"/>
                <a:sym typeface="Roboto"/>
              </a:rPr>
            </a:br>
            <a:r>
              <a:rPr lang="en" sz="1800">
                <a:solidFill>
                  <a:srgbClr val="0000FF"/>
                </a:solidFill>
                <a:latin typeface="Roboto"/>
                <a:ea typeface="Roboto"/>
                <a:cs typeface="Roboto"/>
                <a:sym typeface="Roboto"/>
              </a:rPr>
              <a:t>The children sang so beautifully and the acting was wonderful… we couldn’t be more proud of them! </a:t>
            </a:r>
            <a:endParaRPr sz="1800">
              <a:solidFill>
                <a:srgbClr val="0000FF"/>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1" name="Shape 91"/>
        <p:cNvGrpSpPr/>
        <p:nvPr/>
      </p:nvGrpSpPr>
      <p:grpSpPr>
        <a:xfrm>
          <a:off x="0" y="0"/>
          <a:ext cx="0" cy="0"/>
          <a:chOff x="0" y="0"/>
          <a:chExt cx="0" cy="0"/>
        </a:xfrm>
      </p:grpSpPr>
      <p:sp>
        <p:nvSpPr>
          <p:cNvPr id="92" name="Google Shape;92;p16"/>
          <p:cNvSpPr txBox="1"/>
          <p:nvPr/>
        </p:nvSpPr>
        <p:spPr>
          <a:xfrm>
            <a:off x="2708700" y="114750"/>
            <a:ext cx="3432300" cy="394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Roboto"/>
                <a:ea typeface="Roboto"/>
                <a:cs typeface="Roboto"/>
                <a:sym typeface="Roboto"/>
              </a:rPr>
              <a:t>Year 1, 2 and 3 - A King is Born</a:t>
            </a:r>
            <a:endParaRPr b="1" sz="1600">
              <a:latin typeface="Roboto"/>
              <a:ea typeface="Roboto"/>
              <a:cs typeface="Roboto"/>
              <a:sym typeface="Roboto"/>
            </a:endParaRPr>
          </a:p>
        </p:txBody>
      </p:sp>
      <p:sp>
        <p:nvSpPr>
          <p:cNvPr id="93" name="Google Shape;93;p16"/>
          <p:cNvSpPr txBox="1"/>
          <p:nvPr/>
        </p:nvSpPr>
        <p:spPr>
          <a:xfrm>
            <a:off x="356850" y="648900"/>
            <a:ext cx="3603600" cy="4063500"/>
          </a:xfrm>
          <a:prstGeom prst="rect">
            <a:avLst/>
          </a:prstGeom>
          <a:solidFill>
            <a:schemeClr val="accent4"/>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Years 1, 2 and 3 worked super hard on their Nativity production this year, with the Year 3 children doing an outstanding job of retelling the story of how ‘</a:t>
            </a:r>
            <a:r>
              <a:rPr i="1" lang="en">
                <a:latin typeface="Roboto"/>
                <a:ea typeface="Roboto"/>
                <a:cs typeface="Roboto"/>
                <a:sym typeface="Roboto"/>
              </a:rPr>
              <a:t>A King is Born</a:t>
            </a:r>
            <a:r>
              <a:rPr lang="en">
                <a:latin typeface="Roboto"/>
                <a:ea typeface="Roboto"/>
                <a:cs typeface="Roboto"/>
                <a:sym typeface="Roboto"/>
              </a:rPr>
              <a:t>’.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A loving mum told her children all about how Mary and Joseph travelled </a:t>
            </a:r>
            <a:r>
              <a:rPr i="1" lang="en">
                <a:latin typeface="Roboto"/>
                <a:ea typeface="Roboto"/>
                <a:cs typeface="Roboto"/>
                <a:sym typeface="Roboto"/>
              </a:rPr>
              <a:t>A long, long way </a:t>
            </a:r>
            <a:r>
              <a:rPr lang="en">
                <a:latin typeface="Roboto"/>
                <a:ea typeface="Roboto"/>
                <a:cs typeface="Roboto"/>
                <a:sym typeface="Roboto"/>
              </a:rPr>
              <a:t>to Bethlehem where it was a </a:t>
            </a:r>
            <a:r>
              <a:rPr i="1" lang="en">
                <a:latin typeface="Roboto"/>
                <a:ea typeface="Roboto"/>
                <a:cs typeface="Roboto"/>
                <a:sym typeface="Roboto"/>
              </a:rPr>
              <a:t>Squash and a Squeeze </a:t>
            </a:r>
            <a:r>
              <a:rPr lang="en">
                <a:latin typeface="Roboto"/>
                <a:ea typeface="Roboto"/>
                <a:cs typeface="Roboto"/>
                <a:sym typeface="Roboto"/>
              </a:rPr>
              <a:t>to get in anywhere! Meanwhile, out on the hills angels were delivering some </a:t>
            </a:r>
            <a:r>
              <a:rPr i="1" lang="en">
                <a:latin typeface="Roboto"/>
                <a:ea typeface="Roboto"/>
                <a:cs typeface="Roboto"/>
                <a:sym typeface="Roboto"/>
              </a:rPr>
              <a:t>Joyful News </a:t>
            </a:r>
            <a:r>
              <a:rPr lang="en">
                <a:latin typeface="Roboto"/>
                <a:ea typeface="Roboto"/>
                <a:cs typeface="Roboto"/>
                <a:sym typeface="Roboto"/>
              </a:rPr>
              <a:t>to some shepherds, who then rushed to a tiny stable that was found under a </a:t>
            </a:r>
            <a:r>
              <a:rPr i="1" lang="en">
                <a:latin typeface="Roboto"/>
                <a:ea typeface="Roboto"/>
                <a:cs typeface="Roboto"/>
                <a:sym typeface="Roboto"/>
              </a:rPr>
              <a:t>Great Big Star</a:t>
            </a:r>
            <a:r>
              <a:rPr lang="en">
                <a:latin typeface="Roboto"/>
                <a:ea typeface="Roboto"/>
                <a:cs typeface="Roboto"/>
                <a:sym typeface="Roboto"/>
              </a:rPr>
              <a:t>. Later that evening, </a:t>
            </a:r>
            <a:r>
              <a:rPr i="1" lang="en">
                <a:latin typeface="Roboto"/>
                <a:ea typeface="Roboto"/>
                <a:cs typeface="Roboto"/>
                <a:sym typeface="Roboto"/>
              </a:rPr>
              <a:t>Three Kings </a:t>
            </a:r>
            <a:r>
              <a:rPr lang="en">
                <a:latin typeface="Roboto"/>
                <a:ea typeface="Roboto"/>
                <a:cs typeface="Roboto"/>
                <a:sym typeface="Roboto"/>
              </a:rPr>
              <a:t>also noticed the star and decided to follow it. Together, in that stable, they witnessed the birth of a very special baby who we give </a:t>
            </a:r>
            <a:r>
              <a:rPr i="1" lang="en">
                <a:latin typeface="Roboto"/>
                <a:ea typeface="Roboto"/>
                <a:cs typeface="Roboto"/>
                <a:sym typeface="Roboto"/>
              </a:rPr>
              <a:t>Thanks and Praise </a:t>
            </a:r>
            <a:r>
              <a:rPr lang="en">
                <a:latin typeface="Roboto"/>
                <a:ea typeface="Roboto"/>
                <a:cs typeface="Roboto"/>
                <a:sym typeface="Roboto"/>
              </a:rPr>
              <a:t>to until this day.</a:t>
            </a:r>
            <a:endParaRPr>
              <a:latin typeface="Roboto"/>
              <a:ea typeface="Roboto"/>
              <a:cs typeface="Roboto"/>
              <a:sym typeface="Roboto"/>
            </a:endParaRPr>
          </a:p>
        </p:txBody>
      </p:sp>
      <p:pic>
        <p:nvPicPr>
          <p:cNvPr id="94" name="Google Shape;94;p16"/>
          <p:cNvPicPr preferRelativeResize="0"/>
          <p:nvPr/>
        </p:nvPicPr>
        <p:blipFill rotWithShape="1">
          <a:blip r:embed="rId4">
            <a:alphaModFix/>
          </a:blip>
          <a:srcRect b="0" l="6394" r="7428" t="24202"/>
          <a:stretch/>
        </p:blipFill>
        <p:spPr>
          <a:xfrm>
            <a:off x="3960450" y="929932"/>
            <a:ext cx="4977151" cy="3283619"/>
          </a:xfrm>
          <a:prstGeom prst="rect">
            <a:avLst/>
          </a:prstGeom>
          <a:noFill/>
          <a:ln cap="flat" cmpd="sng" w="9525">
            <a:solidFill>
              <a:schemeClr val="accent4"/>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8" name="Shape 98"/>
        <p:cNvGrpSpPr/>
        <p:nvPr/>
      </p:nvGrpSpPr>
      <p:grpSpPr>
        <a:xfrm>
          <a:off x="0" y="0"/>
          <a:ext cx="0" cy="0"/>
          <a:chOff x="0" y="0"/>
          <a:chExt cx="0" cy="0"/>
        </a:xfrm>
      </p:grpSpPr>
      <p:sp>
        <p:nvSpPr>
          <p:cNvPr id="99" name="Google Shape;99;p17"/>
          <p:cNvSpPr txBox="1"/>
          <p:nvPr/>
        </p:nvSpPr>
        <p:spPr>
          <a:xfrm>
            <a:off x="2157900" y="214650"/>
            <a:ext cx="3811500" cy="4155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latin typeface="Roboto"/>
                <a:ea typeface="Roboto"/>
                <a:cs typeface="Roboto"/>
                <a:sym typeface="Roboto"/>
              </a:rPr>
              <a:t>Years 4, 5 and 6 - The Christmas Express</a:t>
            </a:r>
            <a:endParaRPr b="1" sz="1500">
              <a:latin typeface="Roboto"/>
              <a:ea typeface="Roboto"/>
              <a:cs typeface="Roboto"/>
              <a:sym typeface="Roboto"/>
            </a:endParaRPr>
          </a:p>
        </p:txBody>
      </p:sp>
      <p:pic>
        <p:nvPicPr>
          <p:cNvPr id="100" name="Google Shape;100;p17" title="IMG_2926.JPG"/>
          <p:cNvPicPr preferRelativeResize="0"/>
          <p:nvPr/>
        </p:nvPicPr>
        <p:blipFill rotWithShape="1">
          <a:blip r:embed="rId4">
            <a:alphaModFix/>
          </a:blip>
          <a:srcRect b="34258" l="0" r="0" t="0"/>
          <a:stretch/>
        </p:blipFill>
        <p:spPr>
          <a:xfrm>
            <a:off x="120600" y="1049300"/>
            <a:ext cx="6785900" cy="3345926"/>
          </a:xfrm>
          <a:prstGeom prst="rect">
            <a:avLst/>
          </a:prstGeom>
          <a:noFill/>
          <a:ln>
            <a:noFill/>
          </a:ln>
        </p:spPr>
      </p:pic>
      <p:sp>
        <p:nvSpPr>
          <p:cNvPr id="101" name="Google Shape;101;p17"/>
          <p:cNvSpPr txBox="1"/>
          <p:nvPr/>
        </p:nvSpPr>
        <p:spPr>
          <a:xfrm>
            <a:off x="6906500" y="214650"/>
            <a:ext cx="2045400" cy="47100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Year 4, 5 and 6 performed ‘The Christmas Express’ telling the story of a magical train which travels around the world on Christmas Eve. We visited Christmas in Mexico, India, France and Norway before ending up back in our home country of England.</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The children all did an amazing job of singing and dancing, showcasing our musical talents at Cavalry. We are all very proud of their fantastic performances!</a:t>
            </a:r>
            <a:endParaRPr>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grpSp>
        <p:nvGrpSpPr>
          <p:cNvPr id="106" name="Google Shape;106;p18"/>
          <p:cNvGrpSpPr/>
          <p:nvPr/>
        </p:nvGrpSpPr>
        <p:grpSpPr>
          <a:xfrm>
            <a:off x="152400" y="0"/>
            <a:ext cx="8839200" cy="5143500"/>
            <a:chOff x="152400" y="0"/>
            <a:chExt cx="8839200" cy="5143500"/>
          </a:xfrm>
        </p:grpSpPr>
        <p:pic>
          <p:nvPicPr>
            <p:cNvPr id="107" name="Google Shape;107;p18"/>
            <p:cNvPicPr preferRelativeResize="0"/>
            <p:nvPr/>
          </p:nvPicPr>
          <p:blipFill>
            <a:blip r:embed="rId3">
              <a:alphaModFix/>
            </a:blip>
            <a:stretch>
              <a:fillRect/>
            </a:stretch>
          </p:blipFill>
          <p:spPr>
            <a:xfrm>
              <a:off x="152400" y="152400"/>
              <a:ext cx="826700" cy="4838702"/>
            </a:xfrm>
            <a:prstGeom prst="rect">
              <a:avLst/>
            </a:prstGeom>
            <a:noFill/>
            <a:ln>
              <a:noFill/>
            </a:ln>
          </p:spPr>
        </p:pic>
        <p:sp>
          <p:nvSpPr>
            <p:cNvPr id="108" name="Google Shape;108;p18"/>
            <p:cNvSpPr txBox="1"/>
            <p:nvPr/>
          </p:nvSpPr>
          <p:spPr>
            <a:xfrm>
              <a:off x="1148975" y="152400"/>
              <a:ext cx="3238500" cy="2062500"/>
            </a:xfrm>
            <a:prstGeom prst="rect">
              <a:avLst/>
            </a:prstGeom>
            <a:solidFill>
              <a:srgbClr val="FFFFFF"/>
            </a:solidFill>
            <a:ln cap="flat" cmpd="sng" w="952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000000"/>
                  </a:solidFill>
                </a:rPr>
                <a:t>Word Wizard</a:t>
              </a:r>
              <a:r>
                <a:rPr b="1" lang="en" sz="1800"/>
                <a:t> Winners</a:t>
              </a:r>
              <a:r>
                <a:rPr b="1" lang="en" sz="1800">
                  <a:solidFill>
                    <a:srgbClr val="000000"/>
                  </a:solidFill>
                </a:rPr>
                <a:t>:</a:t>
              </a:r>
              <a:endParaRPr b="1" sz="1800"/>
            </a:p>
            <a:p>
              <a:pPr indent="0" lvl="0" marL="0" rtl="0" algn="l">
                <a:spcBef>
                  <a:spcPts val="0"/>
                </a:spcBef>
                <a:spcAft>
                  <a:spcPts val="0"/>
                </a:spcAft>
                <a:buNone/>
              </a:pPr>
              <a:r>
                <a:rPr b="1" lang="en" sz="1800"/>
                <a:t>Year 3 - Class 7 (</a:t>
              </a:r>
              <a:r>
                <a:rPr b="1" lang="en" sz="1200">
                  <a:solidFill>
                    <a:srgbClr val="333333"/>
                  </a:solidFill>
                  <a:latin typeface="Helvetica Neue"/>
                  <a:ea typeface="Helvetica Neue"/>
                  <a:cs typeface="Helvetica Neue"/>
                  <a:sym typeface="Helvetica Neue"/>
                </a:rPr>
                <a:t>14,117)</a:t>
              </a:r>
              <a:endParaRPr b="1" sz="1800"/>
            </a:p>
            <a:p>
              <a:pPr indent="0" lvl="0" marL="0" rtl="0" algn="l">
                <a:spcBef>
                  <a:spcPts val="0"/>
                </a:spcBef>
                <a:spcAft>
                  <a:spcPts val="0"/>
                </a:spcAft>
                <a:buNone/>
              </a:pPr>
              <a:r>
                <a:rPr b="1" lang="en" sz="1800"/>
                <a:t>Year 4 - Class 9 ( </a:t>
              </a:r>
              <a:r>
                <a:rPr b="1" lang="en" sz="1200">
                  <a:solidFill>
                    <a:srgbClr val="333333"/>
                  </a:solidFill>
                  <a:latin typeface="Helvetica Neue"/>
                  <a:ea typeface="Helvetica Neue"/>
                  <a:cs typeface="Helvetica Neue"/>
                  <a:sym typeface="Helvetica Neue"/>
                </a:rPr>
                <a:t>204,230)</a:t>
              </a:r>
              <a:endParaRPr b="1" sz="1800"/>
            </a:p>
            <a:p>
              <a:pPr indent="0" lvl="0" marL="0" rtl="0" algn="l">
                <a:spcBef>
                  <a:spcPts val="0"/>
                </a:spcBef>
                <a:spcAft>
                  <a:spcPts val="0"/>
                </a:spcAft>
                <a:buNone/>
              </a:pPr>
              <a:r>
                <a:rPr b="1" lang="en" sz="1800"/>
                <a:t>Year 5 - Class 12 (</a:t>
              </a:r>
              <a:r>
                <a:rPr b="1" lang="en" sz="1200">
                  <a:solidFill>
                    <a:srgbClr val="333333"/>
                  </a:solidFill>
                  <a:latin typeface="Helvetica Neue"/>
                  <a:ea typeface="Helvetica Neue"/>
                  <a:cs typeface="Helvetica Neue"/>
                  <a:sym typeface="Helvetica Neue"/>
                </a:rPr>
                <a:t>193,294)</a:t>
              </a:r>
              <a:endParaRPr b="1" sz="1800"/>
            </a:p>
            <a:p>
              <a:pPr indent="0" lvl="0" marL="0" rtl="0" algn="l">
                <a:spcBef>
                  <a:spcPts val="0"/>
                </a:spcBef>
                <a:spcAft>
                  <a:spcPts val="0"/>
                </a:spcAft>
                <a:buNone/>
              </a:pPr>
              <a:r>
                <a:rPr b="1" lang="en" sz="1800"/>
                <a:t>Year 6 - Class 14 (</a:t>
              </a:r>
              <a:r>
                <a:rPr lang="en" sz="1200">
                  <a:solidFill>
                    <a:srgbClr val="333333"/>
                  </a:solidFill>
                  <a:highlight>
                    <a:srgbClr val="FCFCFC"/>
                  </a:highlight>
                  <a:latin typeface="Helvetica Neue"/>
                  <a:ea typeface="Helvetica Neue"/>
                  <a:cs typeface="Helvetica Neue"/>
                  <a:sym typeface="Helvetica Neue"/>
                </a:rPr>
                <a:t>875,969)</a:t>
              </a:r>
              <a:endParaRPr b="1" sz="18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p:txBody>
        </p:sp>
        <p:pic>
          <p:nvPicPr>
            <p:cNvPr id="109" name="Google Shape;109;p18"/>
            <p:cNvPicPr preferRelativeResize="0"/>
            <p:nvPr/>
          </p:nvPicPr>
          <p:blipFill>
            <a:blip r:embed="rId4">
              <a:alphaModFix/>
            </a:blip>
            <a:stretch>
              <a:fillRect/>
            </a:stretch>
          </p:blipFill>
          <p:spPr>
            <a:xfrm>
              <a:off x="2524900" y="1607971"/>
              <a:ext cx="397705" cy="606925"/>
            </a:xfrm>
            <a:prstGeom prst="rect">
              <a:avLst/>
            </a:prstGeom>
            <a:noFill/>
            <a:ln>
              <a:noFill/>
            </a:ln>
          </p:spPr>
        </p:pic>
        <p:pic>
          <p:nvPicPr>
            <p:cNvPr id="110" name="Google Shape;110;p18"/>
            <p:cNvPicPr preferRelativeResize="0"/>
            <p:nvPr/>
          </p:nvPicPr>
          <p:blipFill>
            <a:blip r:embed="rId5">
              <a:alphaModFix/>
            </a:blip>
            <a:stretch>
              <a:fillRect/>
            </a:stretch>
          </p:blipFill>
          <p:spPr>
            <a:xfrm>
              <a:off x="1145575" y="2249800"/>
              <a:ext cx="3260402" cy="2880300"/>
            </a:xfrm>
            <a:prstGeom prst="rect">
              <a:avLst/>
            </a:prstGeom>
            <a:noFill/>
            <a:ln>
              <a:noFill/>
            </a:ln>
          </p:spPr>
        </p:pic>
        <p:pic>
          <p:nvPicPr>
            <p:cNvPr id="111" name="Google Shape;111;p18"/>
            <p:cNvPicPr preferRelativeResize="0"/>
            <p:nvPr/>
          </p:nvPicPr>
          <p:blipFill>
            <a:blip r:embed="rId6">
              <a:alphaModFix/>
            </a:blip>
            <a:stretch>
              <a:fillRect/>
            </a:stretch>
          </p:blipFill>
          <p:spPr>
            <a:xfrm>
              <a:off x="7277100" y="0"/>
              <a:ext cx="1714500" cy="5143500"/>
            </a:xfrm>
            <a:prstGeom prst="rect">
              <a:avLst/>
            </a:prstGeom>
            <a:noFill/>
            <a:ln>
              <a:noFill/>
            </a:ln>
          </p:spPr>
        </p:pic>
        <p:sp>
          <p:nvSpPr>
            <p:cNvPr id="112" name="Google Shape;112;p18"/>
            <p:cNvSpPr txBox="1"/>
            <p:nvPr/>
          </p:nvSpPr>
          <p:spPr>
            <a:xfrm>
              <a:off x="4557350" y="152400"/>
              <a:ext cx="2597100" cy="30477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lt2"/>
                </a:solidFill>
                <a:latin typeface="Roboto"/>
                <a:ea typeface="Roboto"/>
                <a:cs typeface="Roboto"/>
                <a:sym typeface="Roboto"/>
              </a:endParaRPr>
            </a:p>
          </p:txBody>
        </p:sp>
        <p:pic>
          <p:nvPicPr>
            <p:cNvPr id="113" name="Google Shape;113;p18"/>
            <p:cNvPicPr preferRelativeResize="0"/>
            <p:nvPr/>
          </p:nvPicPr>
          <p:blipFill>
            <a:blip r:embed="rId7">
              <a:alphaModFix/>
            </a:blip>
            <a:stretch>
              <a:fillRect/>
            </a:stretch>
          </p:blipFill>
          <p:spPr>
            <a:xfrm>
              <a:off x="4603412" y="229087"/>
              <a:ext cx="2457500" cy="760375"/>
            </a:xfrm>
            <a:prstGeom prst="rect">
              <a:avLst/>
            </a:prstGeom>
            <a:noFill/>
            <a:ln>
              <a:noFill/>
            </a:ln>
          </p:spPr>
        </p:pic>
        <p:sp>
          <p:nvSpPr>
            <p:cNvPr id="114" name="Google Shape;114;p18"/>
            <p:cNvSpPr txBox="1"/>
            <p:nvPr/>
          </p:nvSpPr>
          <p:spPr>
            <a:xfrm>
              <a:off x="4690700" y="989450"/>
              <a:ext cx="2274300" cy="28803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latin typeface="Roboto"/>
                  <a:ea typeface="Roboto"/>
                  <a:cs typeface="Roboto"/>
                  <a:sym typeface="Roboto"/>
                </a:rPr>
                <a:t>Fred would like to wish all the children a very Merry Christmas and remind them to keep practicing their phonics and to keep reading over the holidays!</a:t>
              </a:r>
              <a:endParaRPr sz="1700">
                <a:latin typeface="Roboto"/>
                <a:ea typeface="Roboto"/>
                <a:cs typeface="Roboto"/>
                <a:sym typeface="Roboto"/>
              </a:endParaRPr>
            </a:p>
          </p:txBody>
        </p:sp>
        <p:sp>
          <p:nvSpPr>
            <p:cNvPr id="115" name="Google Shape;115;p18"/>
            <p:cNvSpPr txBox="1"/>
            <p:nvPr/>
          </p:nvSpPr>
          <p:spPr>
            <a:xfrm>
              <a:off x="2524900" y="3149750"/>
              <a:ext cx="1402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grpSp>
      <p:sp>
        <p:nvSpPr>
          <p:cNvPr id="116" name="Google Shape;116;p18"/>
          <p:cNvSpPr txBox="1"/>
          <p:nvPr/>
        </p:nvSpPr>
        <p:spPr>
          <a:xfrm>
            <a:off x="1500450" y="3200200"/>
            <a:ext cx="2619300" cy="138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chemeClr val="lt2"/>
              </a:solidFill>
              <a:latin typeface="Roboto"/>
              <a:ea typeface="Roboto"/>
              <a:cs typeface="Roboto"/>
              <a:sym typeface="Roboto"/>
            </a:endParaRPr>
          </a:p>
        </p:txBody>
      </p:sp>
      <p:sp>
        <p:nvSpPr>
          <p:cNvPr id="117" name="Google Shape;117;p18"/>
          <p:cNvSpPr txBox="1"/>
          <p:nvPr/>
        </p:nvSpPr>
        <p:spPr>
          <a:xfrm>
            <a:off x="1177225" y="2932550"/>
            <a:ext cx="3000300" cy="221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50">
                <a:latin typeface="Roboto"/>
                <a:ea typeface="Roboto"/>
                <a:cs typeface="Roboto"/>
                <a:sym typeface="Roboto"/>
              </a:rPr>
              <a:t>Mr Webb recommends The Wild Robot Escapes. </a:t>
            </a:r>
            <a:r>
              <a:rPr lang="en" sz="1100">
                <a:solidFill>
                  <a:srgbClr val="222222"/>
                </a:solidFill>
                <a:highlight>
                  <a:srgbClr val="FFFFFF"/>
                </a:highlight>
              </a:rPr>
              <a:t>The exciting sequel to The Wild Robot. After successfully saving the island and its inhabitants at great personal cost, Roz (the wild robot) finds herself working on a farm with a new family. It doesn't take long before the call of home and the sense of responsibility she feels to the farm lead her to take action.</a:t>
            </a:r>
            <a:r>
              <a:rPr lang="en" sz="1100"/>
              <a:t> This book is f</a:t>
            </a:r>
            <a:r>
              <a:rPr lang="en" sz="1100">
                <a:solidFill>
                  <a:srgbClr val="222222"/>
                </a:solidFill>
                <a:highlight>
                  <a:srgbClr val="FFFFFF"/>
                </a:highlight>
              </a:rPr>
              <a:t>or children around 8 and up. There's adventure, favourite characters and new settings.</a:t>
            </a:r>
            <a:endParaRPr sz="1050">
              <a:latin typeface="Roboto"/>
              <a:ea typeface="Roboto"/>
              <a:cs typeface="Roboto"/>
              <a:sym typeface="Roboto"/>
            </a:endParaRPr>
          </a:p>
        </p:txBody>
      </p:sp>
      <p:sp>
        <p:nvSpPr>
          <p:cNvPr id="118" name="Google Shape;118;p18"/>
          <p:cNvSpPr txBox="1"/>
          <p:nvPr/>
        </p:nvSpPr>
        <p:spPr>
          <a:xfrm>
            <a:off x="7230000" y="832450"/>
            <a:ext cx="1845000" cy="264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50">
                <a:latin typeface="Roboto"/>
                <a:ea typeface="Roboto"/>
                <a:cs typeface="Roboto"/>
                <a:sym typeface="Roboto"/>
              </a:rPr>
              <a:t>Mrs Edwards recommends </a:t>
            </a:r>
            <a:endParaRPr sz="1050">
              <a:latin typeface="Roboto"/>
              <a:ea typeface="Roboto"/>
              <a:cs typeface="Roboto"/>
              <a:sym typeface="Roboto"/>
            </a:endParaRPr>
          </a:p>
          <a:p>
            <a:pPr indent="0" lvl="0" marL="0" rtl="0" algn="l">
              <a:spcBef>
                <a:spcPts val="0"/>
              </a:spcBef>
              <a:spcAft>
                <a:spcPts val="0"/>
              </a:spcAft>
              <a:buNone/>
            </a:pPr>
            <a:r>
              <a:t/>
            </a:r>
            <a:endParaRPr sz="1050">
              <a:latin typeface="Roboto"/>
              <a:ea typeface="Roboto"/>
              <a:cs typeface="Roboto"/>
              <a:sym typeface="Roboto"/>
            </a:endParaRPr>
          </a:p>
          <a:p>
            <a:pPr indent="0" lvl="0" marL="0" rtl="0" algn="l">
              <a:spcBef>
                <a:spcPts val="0"/>
              </a:spcBef>
              <a:spcAft>
                <a:spcPts val="0"/>
              </a:spcAft>
              <a:buNone/>
            </a:pPr>
            <a:r>
              <a:t/>
            </a:r>
            <a:endParaRPr sz="1100">
              <a:solidFill>
                <a:srgbClr val="474747"/>
              </a:solidFill>
              <a:latin typeface="Roboto"/>
              <a:ea typeface="Roboto"/>
              <a:cs typeface="Roboto"/>
              <a:sym typeface="Roboto"/>
            </a:endParaRPr>
          </a:p>
          <a:p>
            <a:pPr indent="0" lvl="0" marL="0" rtl="0" algn="l">
              <a:spcBef>
                <a:spcPts val="0"/>
              </a:spcBef>
              <a:spcAft>
                <a:spcPts val="0"/>
              </a:spcAft>
              <a:buNone/>
            </a:pPr>
            <a:r>
              <a:t/>
            </a:r>
            <a:endParaRPr sz="1100">
              <a:solidFill>
                <a:srgbClr val="474747"/>
              </a:solidFill>
              <a:latin typeface="Roboto"/>
              <a:ea typeface="Roboto"/>
              <a:cs typeface="Roboto"/>
              <a:sym typeface="Roboto"/>
            </a:endParaRPr>
          </a:p>
          <a:p>
            <a:pPr indent="0" lvl="0" marL="0" rtl="0" algn="l">
              <a:spcBef>
                <a:spcPts val="0"/>
              </a:spcBef>
              <a:spcAft>
                <a:spcPts val="0"/>
              </a:spcAft>
              <a:buNone/>
            </a:pPr>
            <a:r>
              <a:t/>
            </a:r>
            <a:endParaRPr sz="1100">
              <a:solidFill>
                <a:srgbClr val="474747"/>
              </a:solidFill>
              <a:latin typeface="Roboto"/>
              <a:ea typeface="Roboto"/>
              <a:cs typeface="Roboto"/>
              <a:sym typeface="Roboto"/>
            </a:endParaRPr>
          </a:p>
          <a:p>
            <a:pPr indent="0" lvl="0" marL="0" rtl="0" algn="l">
              <a:spcBef>
                <a:spcPts val="0"/>
              </a:spcBef>
              <a:spcAft>
                <a:spcPts val="0"/>
              </a:spcAft>
              <a:buNone/>
            </a:pPr>
            <a:r>
              <a:t/>
            </a:r>
            <a:endParaRPr sz="1100">
              <a:solidFill>
                <a:srgbClr val="474747"/>
              </a:solidFill>
              <a:latin typeface="Roboto"/>
              <a:ea typeface="Roboto"/>
              <a:cs typeface="Roboto"/>
              <a:sym typeface="Roboto"/>
            </a:endParaRPr>
          </a:p>
          <a:p>
            <a:pPr indent="0" lvl="0" marL="0" rtl="0" algn="l">
              <a:spcBef>
                <a:spcPts val="0"/>
              </a:spcBef>
              <a:spcAft>
                <a:spcPts val="0"/>
              </a:spcAft>
              <a:buNone/>
            </a:pPr>
            <a:r>
              <a:t/>
            </a:r>
            <a:endParaRPr sz="1100">
              <a:solidFill>
                <a:srgbClr val="474747"/>
              </a:solidFill>
              <a:latin typeface="Roboto"/>
              <a:ea typeface="Roboto"/>
              <a:cs typeface="Roboto"/>
              <a:sym typeface="Roboto"/>
            </a:endParaRPr>
          </a:p>
          <a:p>
            <a:pPr indent="0" lvl="0" marL="0" rtl="0" algn="l">
              <a:spcBef>
                <a:spcPts val="0"/>
              </a:spcBef>
              <a:spcAft>
                <a:spcPts val="0"/>
              </a:spcAft>
              <a:buNone/>
            </a:pPr>
            <a:r>
              <a:t/>
            </a:r>
            <a:endParaRPr sz="1100">
              <a:solidFill>
                <a:srgbClr val="474747"/>
              </a:solidFill>
              <a:latin typeface="Roboto"/>
              <a:ea typeface="Roboto"/>
              <a:cs typeface="Roboto"/>
              <a:sym typeface="Roboto"/>
            </a:endParaRPr>
          </a:p>
          <a:p>
            <a:pPr indent="0" lvl="0" marL="0" rtl="0" algn="l">
              <a:spcBef>
                <a:spcPts val="0"/>
              </a:spcBef>
              <a:spcAft>
                <a:spcPts val="0"/>
              </a:spcAft>
              <a:buNone/>
            </a:pPr>
            <a:r>
              <a:t/>
            </a:r>
            <a:endParaRPr sz="1100">
              <a:solidFill>
                <a:srgbClr val="474747"/>
              </a:solidFill>
              <a:latin typeface="Roboto"/>
              <a:ea typeface="Roboto"/>
              <a:cs typeface="Roboto"/>
              <a:sym typeface="Roboto"/>
            </a:endParaRPr>
          </a:p>
        </p:txBody>
      </p:sp>
      <p:pic>
        <p:nvPicPr>
          <p:cNvPr id="119" name="Google Shape;119;p18" title="unnamed.png"/>
          <p:cNvPicPr preferRelativeResize="0"/>
          <p:nvPr/>
        </p:nvPicPr>
        <p:blipFill>
          <a:blip r:embed="rId8">
            <a:alphaModFix/>
          </a:blip>
          <a:stretch>
            <a:fillRect/>
          </a:stretch>
        </p:blipFill>
        <p:spPr>
          <a:xfrm>
            <a:off x="4255500" y="3610063"/>
            <a:ext cx="1005551" cy="1457338"/>
          </a:xfrm>
          <a:prstGeom prst="rect">
            <a:avLst/>
          </a:prstGeom>
          <a:noFill/>
          <a:ln>
            <a:noFill/>
          </a:ln>
        </p:spPr>
      </p:pic>
      <p:pic>
        <p:nvPicPr>
          <p:cNvPr id="120" name="Google Shape;120;p18"/>
          <p:cNvPicPr preferRelativeResize="0"/>
          <p:nvPr/>
        </p:nvPicPr>
        <p:blipFill>
          <a:blip r:embed="rId9">
            <a:alphaModFix/>
          </a:blip>
          <a:stretch>
            <a:fillRect/>
          </a:stretch>
        </p:blipFill>
        <p:spPr>
          <a:xfrm>
            <a:off x="7649726" y="1145225"/>
            <a:ext cx="1005550" cy="1542250"/>
          </a:xfrm>
          <a:prstGeom prst="rect">
            <a:avLst/>
          </a:prstGeom>
          <a:noFill/>
          <a:ln>
            <a:noFill/>
          </a:ln>
        </p:spPr>
      </p:pic>
      <p:sp>
        <p:nvSpPr>
          <p:cNvPr id="121" name="Google Shape;121;p18"/>
          <p:cNvSpPr txBox="1"/>
          <p:nvPr/>
        </p:nvSpPr>
        <p:spPr>
          <a:xfrm>
            <a:off x="7270500" y="2773000"/>
            <a:ext cx="1721100" cy="12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lt2"/>
                </a:solidFill>
                <a:latin typeface="Roboto"/>
                <a:ea typeface="Roboto"/>
                <a:cs typeface="Roboto"/>
                <a:sym typeface="Roboto"/>
              </a:rPr>
              <a:t>The Snowman</a:t>
            </a:r>
            <a:r>
              <a:rPr lang="en" sz="1200">
                <a:solidFill>
                  <a:schemeClr val="lt2"/>
                </a:solidFill>
                <a:latin typeface="Roboto"/>
                <a:ea typeface="Roboto"/>
                <a:cs typeface="Roboto"/>
                <a:sym typeface="Roboto"/>
              </a:rPr>
              <a:t>: Inspired by the original story by Raymond Briggs. </a:t>
            </a:r>
            <a:r>
              <a:rPr i="1" lang="en" sz="1200">
                <a:solidFill>
                  <a:schemeClr val="lt2"/>
                </a:solidFill>
                <a:latin typeface="Roboto"/>
                <a:ea typeface="Roboto"/>
                <a:cs typeface="Roboto"/>
                <a:sym typeface="Roboto"/>
              </a:rPr>
              <a:t>A wonderful read to snuggle up and enjoy as a family before bedtime.</a:t>
            </a:r>
            <a:endParaRPr i="1" sz="1200">
              <a:solidFill>
                <a:schemeClr val="lt2"/>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id="126" name="Google Shape;126;p19"/>
          <p:cNvPicPr preferRelativeResize="0"/>
          <p:nvPr/>
        </p:nvPicPr>
        <p:blipFill>
          <a:blip r:embed="rId3">
            <a:alphaModFix/>
          </a:blip>
          <a:stretch>
            <a:fillRect/>
          </a:stretch>
        </p:blipFill>
        <p:spPr>
          <a:xfrm>
            <a:off x="152400" y="152400"/>
            <a:ext cx="3130916" cy="2419351"/>
          </a:xfrm>
          <a:prstGeom prst="rect">
            <a:avLst/>
          </a:prstGeom>
          <a:noFill/>
          <a:ln>
            <a:noFill/>
          </a:ln>
        </p:spPr>
      </p:pic>
      <p:sp>
        <p:nvSpPr>
          <p:cNvPr id="127" name="Google Shape;127;p19"/>
          <p:cNvSpPr txBox="1"/>
          <p:nvPr/>
        </p:nvSpPr>
        <p:spPr>
          <a:xfrm>
            <a:off x="933275" y="2492125"/>
            <a:ext cx="3534000" cy="2419500"/>
          </a:xfrm>
          <a:prstGeom prst="rect">
            <a:avLst/>
          </a:prstGeom>
          <a:solidFill>
            <a:srgbClr val="00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737373"/>
                </a:solidFill>
                <a:latin typeface="Roboto"/>
                <a:ea typeface="Roboto"/>
                <a:cs typeface="Roboto"/>
                <a:sym typeface="Roboto"/>
              </a:rPr>
              <a:t>We are aiming for 97% attendance. </a:t>
            </a:r>
            <a:endParaRPr sz="1800">
              <a:solidFill>
                <a:srgbClr val="737373"/>
              </a:solidFill>
              <a:latin typeface="Roboto"/>
              <a:ea typeface="Roboto"/>
              <a:cs typeface="Roboto"/>
              <a:sym typeface="Roboto"/>
            </a:endParaRPr>
          </a:p>
          <a:p>
            <a:pPr indent="0" lvl="0" marL="0" rtl="0" algn="l">
              <a:spcBef>
                <a:spcPts val="0"/>
              </a:spcBef>
              <a:spcAft>
                <a:spcPts val="0"/>
              </a:spcAft>
              <a:buNone/>
            </a:pPr>
            <a:r>
              <a:t/>
            </a:r>
            <a:endParaRPr sz="1800">
              <a:solidFill>
                <a:srgbClr val="737373"/>
              </a:solidFill>
              <a:latin typeface="Roboto"/>
              <a:ea typeface="Roboto"/>
              <a:cs typeface="Roboto"/>
              <a:sym typeface="Roboto"/>
            </a:endParaRPr>
          </a:p>
          <a:p>
            <a:pPr indent="0" lvl="0" marL="0" rtl="0" algn="l">
              <a:spcBef>
                <a:spcPts val="0"/>
              </a:spcBef>
              <a:spcAft>
                <a:spcPts val="0"/>
              </a:spcAft>
              <a:buNone/>
            </a:pPr>
            <a:r>
              <a:rPr lang="en" sz="1800">
                <a:solidFill>
                  <a:srgbClr val="737373"/>
                </a:solidFill>
                <a:latin typeface="Roboto"/>
                <a:ea typeface="Roboto"/>
                <a:cs typeface="Roboto"/>
                <a:sym typeface="Roboto"/>
              </a:rPr>
              <a:t>This week, our classes with the highest attendance are…</a:t>
            </a:r>
            <a:endParaRPr sz="1800">
              <a:solidFill>
                <a:srgbClr val="737373"/>
              </a:solidFill>
              <a:latin typeface="Roboto"/>
              <a:ea typeface="Roboto"/>
              <a:cs typeface="Roboto"/>
              <a:sym typeface="Roboto"/>
            </a:endParaRPr>
          </a:p>
          <a:p>
            <a:pPr indent="0" lvl="0" marL="0" rtl="0" algn="l">
              <a:spcBef>
                <a:spcPts val="0"/>
              </a:spcBef>
              <a:spcAft>
                <a:spcPts val="0"/>
              </a:spcAft>
              <a:buNone/>
            </a:pPr>
            <a:r>
              <a:rPr lang="en" sz="1800">
                <a:solidFill>
                  <a:srgbClr val="737373"/>
                </a:solidFill>
                <a:latin typeface="Roboto"/>
                <a:ea typeface="Roboto"/>
                <a:cs typeface="Roboto"/>
                <a:sym typeface="Roboto"/>
              </a:rPr>
              <a:t>KS1 - Class 5      94.89%</a:t>
            </a:r>
            <a:endParaRPr sz="1800">
              <a:solidFill>
                <a:srgbClr val="737373"/>
              </a:solidFill>
              <a:latin typeface="Roboto"/>
              <a:ea typeface="Roboto"/>
              <a:cs typeface="Roboto"/>
              <a:sym typeface="Roboto"/>
            </a:endParaRPr>
          </a:p>
          <a:p>
            <a:pPr indent="0" lvl="0" marL="0" rtl="0" algn="l">
              <a:spcBef>
                <a:spcPts val="0"/>
              </a:spcBef>
              <a:spcAft>
                <a:spcPts val="0"/>
              </a:spcAft>
              <a:buNone/>
            </a:pPr>
            <a:r>
              <a:rPr lang="en" sz="1800">
                <a:solidFill>
                  <a:srgbClr val="737373"/>
                </a:solidFill>
                <a:latin typeface="Roboto"/>
                <a:ea typeface="Roboto"/>
                <a:cs typeface="Roboto"/>
                <a:sym typeface="Roboto"/>
              </a:rPr>
              <a:t>KS2 - Class 14    98.33%</a:t>
            </a:r>
            <a:endParaRPr sz="1800">
              <a:solidFill>
                <a:srgbClr val="737373"/>
              </a:solidFill>
              <a:latin typeface="Roboto"/>
              <a:ea typeface="Roboto"/>
              <a:cs typeface="Roboto"/>
              <a:sym typeface="Roboto"/>
            </a:endParaRPr>
          </a:p>
          <a:p>
            <a:pPr indent="0" lvl="0" marL="0" rtl="0" algn="ctr">
              <a:spcBef>
                <a:spcPts val="0"/>
              </a:spcBef>
              <a:spcAft>
                <a:spcPts val="0"/>
              </a:spcAft>
              <a:buNone/>
            </a:pPr>
            <a:r>
              <a:rPr lang="en" sz="1800">
                <a:solidFill>
                  <a:srgbClr val="0277BD"/>
                </a:solidFill>
                <a:latin typeface="Roboto"/>
                <a:ea typeface="Roboto"/>
                <a:cs typeface="Roboto"/>
                <a:sym typeface="Roboto"/>
              </a:rPr>
              <a:t>WELL DONE</a:t>
            </a:r>
            <a:endParaRPr sz="1800">
              <a:solidFill>
                <a:srgbClr val="0277BD"/>
              </a:solidFill>
              <a:latin typeface="Roboto"/>
              <a:ea typeface="Roboto"/>
              <a:cs typeface="Roboto"/>
              <a:sym typeface="Roboto"/>
            </a:endParaRPr>
          </a:p>
          <a:p>
            <a:pPr indent="0" lvl="0" marL="0" rtl="0" algn="l">
              <a:spcBef>
                <a:spcPts val="0"/>
              </a:spcBef>
              <a:spcAft>
                <a:spcPts val="0"/>
              </a:spcAft>
              <a:buNone/>
            </a:pPr>
            <a:r>
              <a:t/>
            </a:r>
            <a:endParaRPr sz="1800">
              <a:solidFill>
                <a:srgbClr val="737373"/>
              </a:solidFill>
              <a:latin typeface="Roboto"/>
              <a:ea typeface="Roboto"/>
              <a:cs typeface="Roboto"/>
              <a:sym typeface="Roboto"/>
            </a:endParaRPr>
          </a:p>
          <a:p>
            <a:pPr indent="0" lvl="0" marL="0" rtl="0" algn="ctr">
              <a:spcBef>
                <a:spcPts val="0"/>
              </a:spcBef>
              <a:spcAft>
                <a:spcPts val="0"/>
              </a:spcAft>
              <a:buNone/>
            </a:pPr>
            <a:r>
              <a:t/>
            </a:r>
            <a:endParaRPr sz="1800">
              <a:solidFill>
                <a:srgbClr val="0000FF"/>
              </a:solidFill>
              <a:latin typeface="Roboto"/>
              <a:ea typeface="Roboto"/>
              <a:cs typeface="Roboto"/>
              <a:sym typeface="Roboto"/>
            </a:endParaRPr>
          </a:p>
        </p:txBody>
      </p:sp>
      <p:sp>
        <p:nvSpPr>
          <p:cNvPr id="128" name="Google Shape;128;p19"/>
          <p:cNvSpPr txBox="1"/>
          <p:nvPr/>
        </p:nvSpPr>
        <p:spPr>
          <a:xfrm>
            <a:off x="0" y="421481"/>
            <a:ext cx="1886100" cy="46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lt2"/>
              </a:solidFill>
              <a:latin typeface="Roboto"/>
              <a:ea typeface="Roboto"/>
              <a:cs typeface="Roboto"/>
              <a:sym typeface="Roboto"/>
            </a:endParaRPr>
          </a:p>
        </p:txBody>
      </p:sp>
      <p:sp>
        <p:nvSpPr>
          <p:cNvPr id="129" name="Google Shape;129;p19"/>
          <p:cNvSpPr txBox="1"/>
          <p:nvPr/>
        </p:nvSpPr>
        <p:spPr>
          <a:xfrm>
            <a:off x="5027250" y="152400"/>
            <a:ext cx="3895500" cy="4515000"/>
          </a:xfrm>
          <a:prstGeom prst="rect">
            <a:avLst/>
          </a:prstGeom>
          <a:solidFill>
            <a:schemeClr val="l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lt2"/>
                </a:solidFill>
                <a:latin typeface="Roboto"/>
                <a:ea typeface="Roboto"/>
                <a:cs typeface="Roboto"/>
                <a:sym typeface="Roboto"/>
              </a:rPr>
              <a:t>   A Christmas message from </a:t>
            </a:r>
            <a:endParaRPr sz="1800">
              <a:solidFill>
                <a:schemeClr val="lt2"/>
              </a:solidFill>
              <a:latin typeface="Roboto"/>
              <a:ea typeface="Roboto"/>
              <a:cs typeface="Roboto"/>
              <a:sym typeface="Roboto"/>
            </a:endParaRPr>
          </a:p>
          <a:p>
            <a:pPr indent="0" lvl="0" marL="0" rtl="0" algn="ctr">
              <a:spcBef>
                <a:spcPts val="0"/>
              </a:spcBef>
              <a:spcAft>
                <a:spcPts val="0"/>
              </a:spcAft>
              <a:buNone/>
            </a:pPr>
            <a:r>
              <a:rPr lang="en" sz="1800">
                <a:solidFill>
                  <a:schemeClr val="lt2"/>
                </a:solidFill>
                <a:latin typeface="Roboto"/>
                <a:ea typeface="Roboto"/>
                <a:cs typeface="Roboto"/>
                <a:sym typeface="Roboto"/>
              </a:rPr>
              <a:t>Mrs Edwards…</a:t>
            </a:r>
            <a:endParaRPr sz="1200">
              <a:solidFill>
                <a:schemeClr val="lt2"/>
              </a:solidFill>
              <a:latin typeface="Roboto"/>
              <a:ea typeface="Roboto"/>
              <a:cs typeface="Roboto"/>
              <a:sym typeface="Roboto"/>
            </a:endParaRPr>
          </a:p>
          <a:p>
            <a:pPr indent="0" lvl="0" marL="0" rtl="0" algn="l">
              <a:spcBef>
                <a:spcPts val="0"/>
              </a:spcBef>
              <a:spcAft>
                <a:spcPts val="0"/>
              </a:spcAft>
              <a:buNone/>
            </a:pPr>
            <a:r>
              <a:rPr lang="en" sz="1200">
                <a:solidFill>
                  <a:schemeClr val="lt2"/>
                </a:solidFill>
                <a:latin typeface="Roboto"/>
                <a:ea typeface="Roboto"/>
                <a:cs typeface="Roboto"/>
                <a:sym typeface="Roboto"/>
              </a:rPr>
              <a:t>Dear Families,</a:t>
            </a:r>
            <a:endParaRPr sz="1200">
              <a:solidFill>
                <a:schemeClr val="lt2"/>
              </a:solidFill>
              <a:latin typeface="Roboto"/>
              <a:ea typeface="Roboto"/>
              <a:cs typeface="Roboto"/>
              <a:sym typeface="Roboto"/>
            </a:endParaRPr>
          </a:p>
          <a:p>
            <a:pPr indent="0" lvl="0" marL="0" rtl="0" algn="l">
              <a:spcBef>
                <a:spcPts val="0"/>
              </a:spcBef>
              <a:spcAft>
                <a:spcPts val="0"/>
              </a:spcAft>
              <a:buNone/>
            </a:pPr>
            <a:r>
              <a:t/>
            </a:r>
            <a:endParaRPr sz="1200">
              <a:solidFill>
                <a:schemeClr val="lt2"/>
              </a:solidFill>
              <a:latin typeface="Roboto"/>
              <a:ea typeface="Roboto"/>
              <a:cs typeface="Roboto"/>
              <a:sym typeface="Roboto"/>
            </a:endParaRPr>
          </a:p>
          <a:p>
            <a:pPr indent="0" lvl="0" marL="0" rtl="0" algn="ctr">
              <a:spcBef>
                <a:spcPts val="0"/>
              </a:spcBef>
              <a:spcAft>
                <a:spcPts val="0"/>
              </a:spcAft>
              <a:buNone/>
            </a:pPr>
            <a:r>
              <a:rPr lang="en" sz="1200">
                <a:solidFill>
                  <a:schemeClr val="lt2"/>
                </a:solidFill>
                <a:latin typeface="Roboto"/>
                <a:ea typeface="Roboto"/>
                <a:cs typeface="Roboto"/>
                <a:sym typeface="Roboto"/>
              </a:rPr>
              <a:t>We’ve nearly reached the last moment of the school year!</a:t>
            </a:r>
            <a:endParaRPr sz="1200">
              <a:solidFill>
                <a:schemeClr val="lt2"/>
              </a:solidFill>
              <a:latin typeface="Roboto"/>
              <a:ea typeface="Roboto"/>
              <a:cs typeface="Roboto"/>
              <a:sym typeface="Roboto"/>
            </a:endParaRPr>
          </a:p>
          <a:p>
            <a:pPr indent="0" lvl="0" marL="0" rtl="0" algn="ctr">
              <a:spcBef>
                <a:spcPts val="0"/>
              </a:spcBef>
              <a:spcAft>
                <a:spcPts val="0"/>
              </a:spcAft>
              <a:buNone/>
            </a:pPr>
            <a:r>
              <a:t/>
            </a:r>
            <a:endParaRPr sz="1200">
              <a:solidFill>
                <a:schemeClr val="lt2"/>
              </a:solidFill>
              <a:latin typeface="Roboto"/>
              <a:ea typeface="Roboto"/>
              <a:cs typeface="Roboto"/>
              <a:sym typeface="Roboto"/>
            </a:endParaRPr>
          </a:p>
          <a:p>
            <a:pPr indent="0" lvl="0" marL="0" rtl="0" algn="ctr">
              <a:spcBef>
                <a:spcPts val="0"/>
              </a:spcBef>
              <a:spcAft>
                <a:spcPts val="0"/>
              </a:spcAft>
              <a:buNone/>
            </a:pPr>
            <a:r>
              <a:rPr lang="en" sz="1200">
                <a:solidFill>
                  <a:schemeClr val="lt2"/>
                </a:solidFill>
                <a:latin typeface="Roboto"/>
                <a:ea typeface="Roboto"/>
                <a:cs typeface="Roboto"/>
                <a:sym typeface="Roboto"/>
              </a:rPr>
              <a:t>The tinsel is tangled, the glitter won’t cease,</a:t>
            </a:r>
            <a:endParaRPr sz="1200">
              <a:solidFill>
                <a:schemeClr val="lt2"/>
              </a:solidFill>
              <a:latin typeface="Roboto"/>
              <a:ea typeface="Roboto"/>
              <a:cs typeface="Roboto"/>
              <a:sym typeface="Roboto"/>
            </a:endParaRPr>
          </a:p>
          <a:p>
            <a:pPr indent="0" lvl="0" marL="0" rtl="0" algn="ctr">
              <a:spcBef>
                <a:spcPts val="0"/>
              </a:spcBef>
              <a:spcAft>
                <a:spcPts val="0"/>
              </a:spcAft>
              <a:buNone/>
            </a:pPr>
            <a:r>
              <a:rPr lang="en" sz="1200">
                <a:solidFill>
                  <a:schemeClr val="lt2"/>
                </a:solidFill>
                <a:latin typeface="Roboto"/>
                <a:ea typeface="Roboto"/>
                <a:cs typeface="Roboto"/>
                <a:sym typeface="Roboto"/>
              </a:rPr>
              <a:t>We’re finally ready for silence and peace!</a:t>
            </a:r>
            <a:endParaRPr sz="1200">
              <a:solidFill>
                <a:schemeClr val="lt2"/>
              </a:solidFill>
              <a:latin typeface="Roboto"/>
              <a:ea typeface="Roboto"/>
              <a:cs typeface="Roboto"/>
              <a:sym typeface="Roboto"/>
            </a:endParaRPr>
          </a:p>
          <a:p>
            <a:pPr indent="0" lvl="0" marL="0" rtl="0" algn="ctr">
              <a:spcBef>
                <a:spcPts val="0"/>
              </a:spcBef>
              <a:spcAft>
                <a:spcPts val="0"/>
              </a:spcAft>
              <a:buNone/>
            </a:pPr>
            <a:r>
              <a:t/>
            </a:r>
            <a:endParaRPr sz="1200">
              <a:solidFill>
                <a:schemeClr val="lt2"/>
              </a:solidFill>
              <a:latin typeface="Roboto"/>
              <a:ea typeface="Roboto"/>
              <a:cs typeface="Roboto"/>
              <a:sym typeface="Roboto"/>
            </a:endParaRPr>
          </a:p>
          <a:p>
            <a:pPr indent="0" lvl="0" marL="0" rtl="0" algn="ctr">
              <a:spcBef>
                <a:spcPts val="0"/>
              </a:spcBef>
              <a:spcAft>
                <a:spcPts val="0"/>
              </a:spcAft>
              <a:buNone/>
            </a:pPr>
            <a:r>
              <a:rPr lang="en" sz="1200">
                <a:solidFill>
                  <a:schemeClr val="lt2"/>
                </a:solidFill>
                <a:latin typeface="Roboto"/>
                <a:ea typeface="Roboto"/>
                <a:cs typeface="Roboto"/>
                <a:sym typeface="Roboto"/>
              </a:rPr>
              <a:t>We’ve had so much sparkle, we’ve quite lost the plot,</a:t>
            </a:r>
            <a:endParaRPr sz="1200">
              <a:solidFill>
                <a:schemeClr val="lt2"/>
              </a:solidFill>
              <a:latin typeface="Roboto"/>
              <a:ea typeface="Roboto"/>
              <a:cs typeface="Roboto"/>
              <a:sym typeface="Roboto"/>
            </a:endParaRPr>
          </a:p>
          <a:p>
            <a:pPr indent="0" lvl="0" marL="0" rtl="0" algn="ctr">
              <a:spcBef>
                <a:spcPts val="0"/>
              </a:spcBef>
              <a:spcAft>
                <a:spcPts val="0"/>
              </a:spcAft>
              <a:buNone/>
            </a:pPr>
            <a:r>
              <a:rPr lang="en" sz="1200">
                <a:solidFill>
                  <a:schemeClr val="lt2"/>
                </a:solidFill>
                <a:latin typeface="Roboto"/>
                <a:ea typeface="Roboto"/>
                <a:cs typeface="Roboto"/>
                <a:sym typeface="Roboto"/>
              </a:rPr>
              <a:t>From Nativity plays to the tunes that were hot.</a:t>
            </a:r>
            <a:endParaRPr sz="1200">
              <a:solidFill>
                <a:schemeClr val="lt2"/>
              </a:solidFill>
              <a:latin typeface="Roboto"/>
              <a:ea typeface="Roboto"/>
              <a:cs typeface="Roboto"/>
              <a:sym typeface="Roboto"/>
            </a:endParaRPr>
          </a:p>
          <a:p>
            <a:pPr indent="0" lvl="0" marL="0" rtl="0" algn="ctr">
              <a:spcBef>
                <a:spcPts val="0"/>
              </a:spcBef>
              <a:spcAft>
                <a:spcPts val="0"/>
              </a:spcAft>
              <a:buNone/>
            </a:pPr>
            <a:r>
              <a:t/>
            </a:r>
            <a:endParaRPr sz="1200">
              <a:solidFill>
                <a:schemeClr val="lt2"/>
              </a:solidFill>
              <a:latin typeface="Roboto"/>
              <a:ea typeface="Roboto"/>
              <a:cs typeface="Roboto"/>
              <a:sym typeface="Roboto"/>
            </a:endParaRPr>
          </a:p>
          <a:p>
            <a:pPr indent="0" lvl="0" marL="0" rtl="0" algn="ctr">
              <a:spcBef>
                <a:spcPts val="0"/>
              </a:spcBef>
              <a:spcAft>
                <a:spcPts val="0"/>
              </a:spcAft>
              <a:buNone/>
            </a:pPr>
            <a:r>
              <a:rPr lang="en" sz="1200">
                <a:solidFill>
                  <a:schemeClr val="lt2"/>
                </a:solidFill>
                <a:latin typeface="Roboto"/>
                <a:ea typeface="Roboto"/>
                <a:cs typeface="Roboto"/>
                <a:sym typeface="Roboto"/>
              </a:rPr>
              <a:t>Your children were stars, even when bits got sticky,</a:t>
            </a:r>
            <a:endParaRPr sz="1200">
              <a:solidFill>
                <a:schemeClr val="lt2"/>
              </a:solidFill>
              <a:latin typeface="Roboto"/>
              <a:ea typeface="Roboto"/>
              <a:cs typeface="Roboto"/>
              <a:sym typeface="Roboto"/>
            </a:endParaRPr>
          </a:p>
          <a:p>
            <a:pPr indent="0" lvl="0" marL="0" rtl="0" algn="ctr">
              <a:spcBef>
                <a:spcPts val="0"/>
              </a:spcBef>
              <a:spcAft>
                <a:spcPts val="0"/>
              </a:spcAft>
              <a:buNone/>
            </a:pPr>
            <a:r>
              <a:rPr lang="en" sz="1200">
                <a:solidFill>
                  <a:schemeClr val="lt2"/>
                </a:solidFill>
                <a:latin typeface="Roboto"/>
                <a:ea typeface="Roboto"/>
                <a:cs typeface="Roboto"/>
                <a:sym typeface="Roboto"/>
              </a:rPr>
              <a:t>With costumes and lines that were wonderfully tricky.</a:t>
            </a:r>
            <a:endParaRPr sz="1200">
              <a:solidFill>
                <a:schemeClr val="lt2"/>
              </a:solidFill>
              <a:latin typeface="Roboto"/>
              <a:ea typeface="Roboto"/>
              <a:cs typeface="Roboto"/>
              <a:sym typeface="Roboto"/>
            </a:endParaRPr>
          </a:p>
          <a:p>
            <a:pPr indent="0" lvl="0" marL="0" rtl="0" algn="ctr">
              <a:spcBef>
                <a:spcPts val="0"/>
              </a:spcBef>
              <a:spcAft>
                <a:spcPts val="0"/>
              </a:spcAft>
              <a:buNone/>
            </a:pPr>
            <a:r>
              <a:t/>
            </a:r>
            <a:endParaRPr sz="1200">
              <a:solidFill>
                <a:schemeClr val="lt2"/>
              </a:solidFill>
              <a:latin typeface="Roboto"/>
              <a:ea typeface="Roboto"/>
              <a:cs typeface="Roboto"/>
              <a:sym typeface="Roboto"/>
            </a:endParaRPr>
          </a:p>
          <a:p>
            <a:pPr indent="0" lvl="0" marL="0" rtl="0" algn="ctr">
              <a:spcBef>
                <a:spcPts val="0"/>
              </a:spcBef>
              <a:spcAft>
                <a:spcPts val="0"/>
              </a:spcAft>
              <a:buNone/>
            </a:pPr>
            <a:r>
              <a:rPr lang="en" sz="1200">
                <a:solidFill>
                  <a:schemeClr val="lt2"/>
                </a:solidFill>
                <a:latin typeface="Roboto"/>
                <a:ea typeface="Roboto"/>
                <a:cs typeface="Roboto"/>
                <a:sym typeface="Roboto"/>
              </a:rPr>
              <a:t>You opened your wallets, your purses, and hearts,</a:t>
            </a:r>
            <a:endParaRPr sz="1200">
              <a:solidFill>
                <a:schemeClr val="lt2"/>
              </a:solidFill>
              <a:latin typeface="Roboto"/>
              <a:ea typeface="Roboto"/>
              <a:cs typeface="Roboto"/>
              <a:sym typeface="Roboto"/>
            </a:endParaRPr>
          </a:p>
          <a:p>
            <a:pPr indent="0" lvl="0" marL="0" rtl="0" algn="ctr">
              <a:spcBef>
                <a:spcPts val="0"/>
              </a:spcBef>
              <a:spcAft>
                <a:spcPts val="0"/>
              </a:spcAft>
              <a:buNone/>
            </a:pPr>
            <a:r>
              <a:rPr lang="en" sz="1200">
                <a:solidFill>
                  <a:schemeClr val="lt2"/>
                </a:solidFill>
                <a:latin typeface="Roboto"/>
                <a:ea typeface="Roboto"/>
                <a:cs typeface="Roboto"/>
                <a:sym typeface="Roboto"/>
              </a:rPr>
              <a:t>To support all our school in so many great parts.</a:t>
            </a:r>
            <a:endParaRPr sz="1200">
              <a:solidFill>
                <a:schemeClr val="lt2"/>
              </a:solidFill>
              <a:latin typeface="Roboto"/>
              <a:ea typeface="Roboto"/>
              <a:cs typeface="Roboto"/>
              <a:sym typeface="Roboto"/>
            </a:endParaRPr>
          </a:p>
          <a:p>
            <a:pPr indent="0" lvl="0" marL="0" rtl="0" algn="ctr">
              <a:spcBef>
                <a:spcPts val="0"/>
              </a:spcBef>
              <a:spcAft>
                <a:spcPts val="0"/>
              </a:spcAft>
              <a:buNone/>
            </a:pPr>
            <a:r>
              <a:t/>
            </a:r>
            <a:endParaRPr sz="1200">
              <a:solidFill>
                <a:schemeClr val="lt2"/>
              </a:solidFill>
              <a:latin typeface="Roboto"/>
              <a:ea typeface="Roboto"/>
              <a:cs typeface="Roboto"/>
              <a:sym typeface="Roboto"/>
            </a:endParaRPr>
          </a:p>
          <a:p>
            <a:pPr indent="0" lvl="0" marL="0" rtl="0" algn="ctr">
              <a:spcBef>
                <a:spcPts val="0"/>
              </a:spcBef>
              <a:spcAft>
                <a:spcPts val="0"/>
              </a:spcAft>
              <a:buNone/>
            </a:pPr>
            <a:r>
              <a:rPr lang="en" sz="1200">
                <a:solidFill>
                  <a:schemeClr val="lt2"/>
                </a:solidFill>
                <a:latin typeface="Roboto"/>
                <a:ea typeface="Roboto"/>
                <a:cs typeface="Roboto"/>
                <a:sym typeface="Roboto"/>
              </a:rPr>
              <a:t>The generous collections were splendid to view.</a:t>
            </a:r>
            <a:endParaRPr sz="1200">
              <a:solidFill>
                <a:schemeClr val="lt2"/>
              </a:solidFill>
              <a:latin typeface="Roboto"/>
              <a:ea typeface="Roboto"/>
              <a:cs typeface="Roboto"/>
              <a:sym typeface="Roboto"/>
            </a:endParaRPr>
          </a:p>
          <a:p>
            <a:pPr indent="0" lvl="0" marL="0" rtl="0" algn="ctr">
              <a:spcBef>
                <a:spcPts val="0"/>
              </a:spcBef>
              <a:spcAft>
                <a:spcPts val="0"/>
              </a:spcAft>
              <a:buNone/>
            </a:pPr>
            <a:r>
              <a:rPr lang="en" sz="1200">
                <a:solidFill>
                  <a:schemeClr val="lt2"/>
                </a:solidFill>
                <a:latin typeface="Roboto"/>
                <a:ea typeface="Roboto"/>
                <a:cs typeface="Roboto"/>
                <a:sym typeface="Roboto"/>
              </a:rPr>
              <a:t>The money raised is wonderful,</a:t>
            </a:r>
            <a:endParaRPr sz="1200">
              <a:solidFill>
                <a:schemeClr val="lt2"/>
              </a:solidFill>
              <a:latin typeface="Roboto"/>
              <a:ea typeface="Roboto"/>
              <a:cs typeface="Roboto"/>
              <a:sym typeface="Roboto"/>
            </a:endParaRPr>
          </a:p>
          <a:p>
            <a:pPr indent="0" lvl="0" marL="0" rtl="0" algn="ctr">
              <a:spcBef>
                <a:spcPts val="0"/>
              </a:spcBef>
              <a:spcAft>
                <a:spcPts val="0"/>
              </a:spcAft>
              <a:buNone/>
            </a:pPr>
            <a:r>
              <a:rPr lang="en" sz="1200">
                <a:solidFill>
                  <a:schemeClr val="lt2"/>
                </a:solidFill>
                <a:latin typeface="Roboto"/>
                <a:ea typeface="Roboto"/>
                <a:cs typeface="Roboto"/>
                <a:sym typeface="Roboto"/>
              </a:rPr>
              <a:t>So thank you, </a:t>
            </a:r>
            <a:r>
              <a:rPr b="1" i="1" lang="en" sz="1200" u="sng">
                <a:solidFill>
                  <a:schemeClr val="lt2"/>
                </a:solidFill>
                <a:latin typeface="Roboto"/>
                <a:ea typeface="Roboto"/>
                <a:cs typeface="Roboto"/>
                <a:sym typeface="Roboto"/>
              </a:rPr>
              <a:t>thank you</a:t>
            </a:r>
            <a:r>
              <a:rPr lang="en" sz="1200">
                <a:solidFill>
                  <a:schemeClr val="lt2"/>
                </a:solidFill>
                <a:latin typeface="Roboto"/>
                <a:ea typeface="Roboto"/>
                <a:cs typeface="Roboto"/>
                <a:sym typeface="Roboto"/>
              </a:rPr>
              <a:t>!</a:t>
            </a:r>
            <a:endParaRPr sz="1200">
              <a:solidFill>
                <a:schemeClr val="lt2"/>
              </a:solidFill>
              <a:latin typeface="Roboto"/>
              <a:ea typeface="Roboto"/>
              <a:cs typeface="Roboto"/>
              <a:sym typeface="Roboto"/>
            </a:endParaRPr>
          </a:p>
          <a:p>
            <a:pPr indent="0" lvl="0" marL="0" rtl="0" algn="ctr">
              <a:spcBef>
                <a:spcPts val="0"/>
              </a:spcBef>
              <a:spcAft>
                <a:spcPts val="0"/>
              </a:spcAft>
              <a:buNone/>
            </a:pPr>
            <a:r>
              <a:t/>
            </a:r>
            <a:endParaRPr sz="1200">
              <a:solidFill>
                <a:schemeClr val="lt2"/>
              </a:solidFill>
              <a:latin typeface="Roboto"/>
              <a:ea typeface="Roboto"/>
              <a:cs typeface="Roboto"/>
              <a:sym typeface="Roboto"/>
            </a:endParaRPr>
          </a:p>
          <a:p>
            <a:pPr indent="0" lvl="0" marL="0" rtl="0" algn="ctr">
              <a:spcBef>
                <a:spcPts val="0"/>
              </a:spcBef>
              <a:spcAft>
                <a:spcPts val="0"/>
              </a:spcAft>
              <a:buNone/>
            </a:pPr>
            <a:r>
              <a:t/>
            </a:r>
            <a:endParaRPr sz="1200">
              <a:solidFill>
                <a:schemeClr val="lt2"/>
              </a:solidFill>
              <a:latin typeface="Roboto"/>
              <a:ea typeface="Roboto"/>
              <a:cs typeface="Roboto"/>
              <a:sym typeface="Roboto"/>
            </a:endParaRPr>
          </a:p>
          <a:p>
            <a:pPr indent="0" lvl="0" marL="0" rtl="0" algn="ctr">
              <a:spcBef>
                <a:spcPts val="0"/>
              </a:spcBef>
              <a:spcAft>
                <a:spcPts val="0"/>
              </a:spcAft>
              <a:buNone/>
            </a:pPr>
            <a:r>
              <a:t/>
            </a:r>
            <a:endParaRPr sz="1200">
              <a:solidFill>
                <a:schemeClr val="lt2"/>
              </a:solidFill>
              <a:latin typeface="Roboto"/>
              <a:ea typeface="Roboto"/>
              <a:cs typeface="Roboto"/>
              <a:sym typeface="Roboto"/>
            </a:endParaRPr>
          </a:p>
          <a:p>
            <a:pPr indent="0" lvl="0" marL="0" rtl="0" algn="ctr">
              <a:spcBef>
                <a:spcPts val="0"/>
              </a:spcBef>
              <a:spcAft>
                <a:spcPts val="0"/>
              </a:spcAft>
              <a:buNone/>
            </a:pPr>
            <a:r>
              <a:t/>
            </a:r>
            <a:endParaRPr sz="1200">
              <a:solidFill>
                <a:schemeClr val="lt2"/>
              </a:solidFill>
              <a:latin typeface="Roboto"/>
              <a:ea typeface="Roboto"/>
              <a:cs typeface="Roboto"/>
              <a:sym typeface="Roboto"/>
            </a:endParaRPr>
          </a:p>
          <a:p>
            <a:pPr indent="0" lvl="0" marL="0" rtl="0" algn="ctr">
              <a:spcBef>
                <a:spcPts val="0"/>
              </a:spcBef>
              <a:spcAft>
                <a:spcPts val="0"/>
              </a:spcAft>
              <a:buNone/>
            </a:pPr>
            <a:r>
              <a:t/>
            </a:r>
            <a:endParaRPr sz="1200">
              <a:solidFill>
                <a:schemeClr val="lt2"/>
              </a:solidFill>
              <a:latin typeface="Roboto"/>
              <a:ea typeface="Roboto"/>
              <a:cs typeface="Roboto"/>
              <a:sym typeface="Roboto"/>
            </a:endParaRPr>
          </a:p>
          <a:p>
            <a:pPr indent="0" lvl="0" marL="0" rtl="0" algn="ctr">
              <a:spcBef>
                <a:spcPts val="0"/>
              </a:spcBef>
              <a:spcAft>
                <a:spcPts val="0"/>
              </a:spcAft>
              <a:buNone/>
            </a:pPr>
            <a:r>
              <a:t/>
            </a:r>
            <a:endParaRPr sz="1200">
              <a:solidFill>
                <a:schemeClr val="lt2"/>
              </a:solidFill>
              <a:latin typeface="Roboto"/>
              <a:ea typeface="Roboto"/>
              <a:cs typeface="Roboto"/>
              <a:sym typeface="Roboto"/>
            </a:endParaRPr>
          </a:p>
          <a:p>
            <a:pPr indent="0" lvl="0" marL="0" rtl="0" algn="ctr">
              <a:spcBef>
                <a:spcPts val="0"/>
              </a:spcBef>
              <a:spcAft>
                <a:spcPts val="0"/>
              </a:spcAft>
              <a:buNone/>
            </a:pPr>
            <a:r>
              <a:t/>
            </a:r>
            <a:endParaRPr sz="1800">
              <a:solidFill>
                <a:schemeClr val="lt2"/>
              </a:solidFill>
              <a:latin typeface="Roboto"/>
              <a:ea typeface="Roboto"/>
              <a:cs typeface="Roboto"/>
              <a:sym typeface="Roboto"/>
            </a:endParaRPr>
          </a:p>
        </p:txBody>
      </p:sp>
      <p:pic>
        <p:nvPicPr>
          <p:cNvPr id="130" name="Google Shape;130;p19" title="download.jpg"/>
          <p:cNvPicPr preferRelativeResize="0"/>
          <p:nvPr/>
        </p:nvPicPr>
        <p:blipFill>
          <a:blip r:embed="rId4">
            <a:alphaModFix/>
          </a:blip>
          <a:stretch>
            <a:fillRect/>
          </a:stretch>
        </p:blipFill>
        <p:spPr>
          <a:xfrm>
            <a:off x="3818075" y="152400"/>
            <a:ext cx="1131625" cy="2110975"/>
          </a:xfrm>
          <a:prstGeom prst="rect">
            <a:avLst/>
          </a:prstGeom>
          <a:noFill/>
          <a:ln>
            <a:noFill/>
          </a:ln>
        </p:spPr>
      </p:pic>
      <p:pic>
        <p:nvPicPr>
          <p:cNvPr id="131" name="Google Shape;131;p19"/>
          <p:cNvPicPr preferRelativeResize="0"/>
          <p:nvPr/>
        </p:nvPicPr>
        <p:blipFill>
          <a:blip r:embed="rId5">
            <a:alphaModFix/>
          </a:blip>
          <a:stretch>
            <a:fillRect/>
          </a:stretch>
        </p:blipFill>
        <p:spPr>
          <a:xfrm rot="2027740">
            <a:off x="8105326" y="603575"/>
            <a:ext cx="652649" cy="5182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20"/>
          <p:cNvPicPr preferRelativeResize="0"/>
          <p:nvPr/>
        </p:nvPicPr>
        <p:blipFill>
          <a:blip r:embed="rId3">
            <a:alphaModFix/>
          </a:blip>
          <a:stretch>
            <a:fillRect/>
          </a:stretch>
        </p:blipFill>
        <p:spPr>
          <a:xfrm>
            <a:off x="152400" y="152400"/>
            <a:ext cx="3422672" cy="4838699"/>
          </a:xfrm>
          <a:prstGeom prst="rect">
            <a:avLst/>
          </a:prstGeom>
          <a:noFill/>
          <a:ln>
            <a:noFill/>
          </a:ln>
        </p:spPr>
      </p:pic>
      <p:pic>
        <p:nvPicPr>
          <p:cNvPr id="137" name="Google Shape;137;p20"/>
          <p:cNvPicPr preferRelativeResize="0"/>
          <p:nvPr/>
        </p:nvPicPr>
        <p:blipFill>
          <a:blip r:embed="rId4">
            <a:alphaModFix/>
          </a:blip>
          <a:stretch>
            <a:fillRect/>
          </a:stretch>
        </p:blipFill>
        <p:spPr>
          <a:xfrm>
            <a:off x="4061117" y="152400"/>
            <a:ext cx="4838700" cy="4838700"/>
          </a:xfrm>
          <a:prstGeom prst="rect">
            <a:avLst/>
          </a:prstGeom>
          <a:noFill/>
          <a:ln>
            <a:noFill/>
          </a:ln>
        </p:spPr>
      </p:pic>
      <p:sp>
        <p:nvSpPr>
          <p:cNvPr id="138" name="Google Shape;138;p20"/>
          <p:cNvSpPr txBox="1"/>
          <p:nvPr/>
        </p:nvSpPr>
        <p:spPr>
          <a:xfrm>
            <a:off x="467375" y="1330650"/>
            <a:ext cx="3107700" cy="3592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200">
                <a:latin typeface="Calibri"/>
                <a:ea typeface="Calibri"/>
                <a:cs typeface="Calibri"/>
                <a:sym typeface="Calibri"/>
              </a:rPr>
              <a:t>Last day of term   Friday 19th Dec 2025</a:t>
            </a:r>
            <a:endParaRPr b="1" sz="1200">
              <a:latin typeface="Calibri"/>
              <a:ea typeface="Calibri"/>
              <a:cs typeface="Calibri"/>
              <a:sym typeface="Calibri"/>
            </a:endParaRPr>
          </a:p>
          <a:p>
            <a:pPr indent="0" lvl="0" marL="0" rtl="0" algn="l">
              <a:lnSpc>
                <a:spcPct val="107916"/>
              </a:lnSpc>
              <a:spcBef>
                <a:spcPts val="800"/>
              </a:spcBef>
              <a:spcAft>
                <a:spcPts val="0"/>
              </a:spcAft>
              <a:buNone/>
            </a:pPr>
            <a:r>
              <a:rPr b="1" lang="en" sz="1200">
                <a:latin typeface="Calibri"/>
                <a:ea typeface="Calibri"/>
                <a:cs typeface="Calibri"/>
                <a:sym typeface="Calibri"/>
              </a:rPr>
              <a:t>Training Days	Mon 5th January 2026</a:t>
            </a:r>
            <a:endParaRPr b="1" sz="1200">
              <a:latin typeface="Calibri"/>
              <a:ea typeface="Calibri"/>
              <a:cs typeface="Calibri"/>
              <a:sym typeface="Calibri"/>
            </a:endParaRPr>
          </a:p>
          <a:p>
            <a:pPr indent="0" lvl="0" marL="0" rtl="0" algn="l">
              <a:lnSpc>
                <a:spcPct val="107916"/>
              </a:lnSpc>
              <a:spcBef>
                <a:spcPts val="800"/>
              </a:spcBef>
              <a:spcAft>
                <a:spcPts val="0"/>
              </a:spcAft>
              <a:buNone/>
            </a:pPr>
            <a:r>
              <a:rPr lang="en" sz="1200">
                <a:latin typeface="Calibri"/>
                <a:ea typeface="Calibri"/>
                <a:cs typeface="Calibri"/>
                <a:sym typeface="Calibri"/>
              </a:rPr>
              <a:t>Back to School   Tuesday 6th January</a:t>
            </a:r>
            <a:endParaRPr sz="1200">
              <a:latin typeface="Calibri"/>
              <a:ea typeface="Calibri"/>
              <a:cs typeface="Calibri"/>
              <a:sym typeface="Calibri"/>
            </a:endParaRPr>
          </a:p>
          <a:p>
            <a:pPr indent="0" lvl="0" marL="0" rtl="0" algn="l">
              <a:lnSpc>
                <a:spcPct val="107916"/>
              </a:lnSpc>
              <a:spcBef>
                <a:spcPts val="800"/>
              </a:spcBef>
              <a:spcAft>
                <a:spcPts val="0"/>
              </a:spcAft>
              <a:buNone/>
            </a:pPr>
            <a:r>
              <a:rPr lang="en" sz="1200">
                <a:latin typeface="Calibri"/>
                <a:ea typeface="Calibri"/>
                <a:cs typeface="Calibri"/>
                <a:sym typeface="Calibri"/>
              </a:rPr>
              <a:t>Clubs start w/c 12th January </a:t>
            </a:r>
            <a:endParaRPr sz="1200">
              <a:latin typeface="Calibri"/>
              <a:ea typeface="Calibri"/>
              <a:cs typeface="Calibri"/>
              <a:sym typeface="Calibri"/>
            </a:endParaRPr>
          </a:p>
          <a:p>
            <a:pPr indent="0" lvl="0" marL="0" rtl="0" algn="l">
              <a:lnSpc>
                <a:spcPct val="107916"/>
              </a:lnSpc>
              <a:spcBef>
                <a:spcPts val="800"/>
              </a:spcBef>
              <a:spcAft>
                <a:spcPts val="0"/>
              </a:spcAft>
              <a:buNone/>
            </a:pPr>
            <a:r>
              <a:rPr lang="en" sz="1200">
                <a:latin typeface="Calibri"/>
                <a:ea typeface="Calibri"/>
                <a:cs typeface="Calibri"/>
                <a:sym typeface="Calibri"/>
              </a:rPr>
              <a:t>Safer Internet Day 10th February</a:t>
            </a:r>
            <a:endParaRPr sz="1200">
              <a:latin typeface="Calibri"/>
              <a:ea typeface="Calibri"/>
              <a:cs typeface="Calibri"/>
              <a:sym typeface="Calibri"/>
            </a:endParaRPr>
          </a:p>
          <a:p>
            <a:pPr indent="0" lvl="0" marL="0" rtl="0" algn="l">
              <a:lnSpc>
                <a:spcPct val="107916"/>
              </a:lnSpc>
              <a:spcBef>
                <a:spcPts val="800"/>
              </a:spcBef>
              <a:spcAft>
                <a:spcPts val="0"/>
              </a:spcAft>
              <a:buNone/>
            </a:pPr>
            <a:r>
              <a:rPr b="1" lang="en" sz="1200">
                <a:latin typeface="Calibri"/>
                <a:ea typeface="Calibri"/>
                <a:cs typeface="Calibri"/>
                <a:sym typeface="Calibri"/>
              </a:rPr>
              <a:t>Half term 16-20th February</a:t>
            </a:r>
            <a:endParaRPr b="1" sz="1200">
              <a:latin typeface="Calibri"/>
              <a:ea typeface="Calibri"/>
              <a:cs typeface="Calibri"/>
              <a:sym typeface="Calibri"/>
            </a:endParaRPr>
          </a:p>
          <a:p>
            <a:pPr indent="0" lvl="0" marL="0" rtl="0" algn="l">
              <a:lnSpc>
                <a:spcPct val="107916"/>
              </a:lnSpc>
              <a:spcBef>
                <a:spcPts val="800"/>
              </a:spcBef>
              <a:spcAft>
                <a:spcPts val="0"/>
              </a:spcAft>
              <a:buNone/>
            </a:pPr>
            <a:r>
              <a:t/>
            </a:r>
            <a:endParaRPr b="1" sz="1200">
              <a:latin typeface="Calibri"/>
              <a:ea typeface="Calibri"/>
              <a:cs typeface="Calibri"/>
              <a:sym typeface="Calibri"/>
            </a:endParaRPr>
          </a:p>
          <a:p>
            <a:pPr indent="0" lvl="0" marL="0" rtl="0" algn="l">
              <a:lnSpc>
                <a:spcPct val="107916"/>
              </a:lnSpc>
              <a:spcBef>
                <a:spcPts val="800"/>
              </a:spcBef>
              <a:spcAft>
                <a:spcPts val="0"/>
              </a:spcAft>
              <a:buNone/>
            </a:pPr>
            <a:r>
              <a:rPr b="1" lang="en" sz="1200">
                <a:latin typeface="Calibri"/>
                <a:ea typeface="Calibri"/>
                <a:cs typeface="Calibri"/>
                <a:sym typeface="Calibri"/>
              </a:rPr>
              <a:t>Many more dates have been added to the school website so please check regularly for spring and summer dates. </a:t>
            </a:r>
            <a:endParaRPr b="1" sz="1200">
              <a:latin typeface="Calibri"/>
              <a:ea typeface="Calibri"/>
              <a:cs typeface="Calibri"/>
              <a:sym typeface="Calibri"/>
            </a:endParaRPr>
          </a:p>
          <a:p>
            <a:pPr indent="0" lvl="0" marL="0" rtl="0" algn="l">
              <a:lnSpc>
                <a:spcPct val="107916"/>
              </a:lnSpc>
              <a:spcBef>
                <a:spcPts val="800"/>
              </a:spcBef>
              <a:spcAft>
                <a:spcPts val="0"/>
              </a:spcAft>
              <a:buNone/>
            </a:pPr>
            <a:r>
              <a:t/>
            </a:r>
            <a:endParaRPr sz="1200">
              <a:latin typeface="Calibri"/>
              <a:ea typeface="Calibri"/>
              <a:cs typeface="Calibri"/>
              <a:sym typeface="Calibri"/>
            </a:endParaRPr>
          </a:p>
          <a:p>
            <a:pPr indent="0" lvl="0" marL="0" rtl="0" algn="l">
              <a:lnSpc>
                <a:spcPct val="100000"/>
              </a:lnSpc>
              <a:spcBef>
                <a:spcPts val="800"/>
              </a:spcBef>
              <a:spcAft>
                <a:spcPts val="0"/>
              </a:spcAft>
              <a:buNone/>
            </a:pPr>
            <a:r>
              <a:t/>
            </a:r>
            <a:endParaRPr b="1" sz="1200">
              <a:latin typeface="Calibri"/>
              <a:ea typeface="Calibri"/>
              <a:cs typeface="Calibri"/>
              <a:sym typeface="Calibri"/>
            </a:endParaRPr>
          </a:p>
          <a:p>
            <a:pPr indent="0" lvl="0" marL="0" rtl="0" algn="l">
              <a:lnSpc>
                <a:spcPct val="107916"/>
              </a:lnSpc>
              <a:spcBef>
                <a:spcPts val="800"/>
              </a:spcBef>
              <a:spcAft>
                <a:spcPts val="0"/>
              </a:spcAft>
              <a:buNone/>
            </a:pPr>
            <a:r>
              <a:t/>
            </a:r>
            <a:endParaRPr sz="1200">
              <a:latin typeface="Calibri"/>
              <a:ea typeface="Calibri"/>
              <a:cs typeface="Calibri"/>
              <a:sym typeface="Calibri"/>
            </a:endParaRPr>
          </a:p>
          <a:p>
            <a:pPr indent="0" lvl="0" marL="0" rtl="0" algn="l">
              <a:spcBef>
                <a:spcPts val="800"/>
              </a:spcBef>
              <a:spcAft>
                <a:spcPts val="0"/>
              </a:spcAft>
              <a:buNone/>
            </a:pPr>
            <a:r>
              <a:t/>
            </a:r>
            <a:endParaRPr>
              <a:solidFill>
                <a:schemeClr val="lt2"/>
              </a:solidFill>
              <a:latin typeface="Roboto"/>
              <a:ea typeface="Roboto"/>
              <a:cs typeface="Roboto"/>
              <a:sym typeface="Roboto"/>
            </a:endParaRPr>
          </a:p>
        </p:txBody>
      </p:sp>
      <p:pic>
        <p:nvPicPr>
          <p:cNvPr id="139" name="Google Shape;139;p20" title="download.jpg"/>
          <p:cNvPicPr preferRelativeResize="0"/>
          <p:nvPr/>
        </p:nvPicPr>
        <p:blipFill>
          <a:blip r:embed="rId5">
            <a:alphaModFix/>
          </a:blip>
          <a:stretch>
            <a:fillRect/>
          </a:stretch>
        </p:blipFill>
        <p:spPr>
          <a:xfrm>
            <a:off x="4769137" y="1558600"/>
            <a:ext cx="3422675" cy="287784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1"/>
          <p:cNvSpPr txBox="1"/>
          <p:nvPr>
            <p:ph idx="1" type="body"/>
          </p:nvPr>
        </p:nvSpPr>
        <p:spPr>
          <a:xfrm>
            <a:off x="226075" y="1452950"/>
            <a:ext cx="2808000" cy="31635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None/>
            </a:pPr>
            <a:r>
              <a:rPr lang="en" sz="1400"/>
              <a:t>Contact us:</a:t>
            </a:r>
            <a:endParaRPr sz="1400"/>
          </a:p>
          <a:p>
            <a:pPr indent="0" lvl="0" marL="0" rtl="0" algn="l">
              <a:spcBef>
                <a:spcPts val="1600"/>
              </a:spcBef>
              <a:spcAft>
                <a:spcPts val="0"/>
              </a:spcAft>
              <a:buNone/>
            </a:pPr>
            <a:r>
              <a:rPr lang="en" sz="1400"/>
              <a:t>Cavalry Primary School</a:t>
            </a:r>
            <a:br>
              <a:rPr lang="en" sz="1400"/>
            </a:br>
            <a:r>
              <a:rPr lang="en" sz="1400"/>
              <a:t>Cavalry Drive</a:t>
            </a:r>
            <a:br>
              <a:rPr lang="en" sz="1400"/>
            </a:br>
            <a:r>
              <a:rPr lang="en" sz="1400"/>
              <a:t>March</a:t>
            </a:r>
            <a:br>
              <a:rPr lang="en" sz="1400"/>
            </a:br>
            <a:r>
              <a:rPr lang="en" sz="1400"/>
              <a:t>Cambridgeshire</a:t>
            </a:r>
            <a:br>
              <a:rPr lang="en" sz="1400"/>
            </a:br>
            <a:r>
              <a:rPr lang="en" sz="1400"/>
              <a:t>PE15 9EQ</a:t>
            </a:r>
            <a:endParaRPr sz="1400"/>
          </a:p>
          <a:p>
            <a:pPr indent="0" lvl="0" marL="0" rtl="0" algn="l">
              <a:spcBef>
                <a:spcPts val="1600"/>
              </a:spcBef>
              <a:spcAft>
                <a:spcPts val="0"/>
              </a:spcAft>
              <a:buNone/>
            </a:pPr>
            <a:r>
              <a:rPr lang="en" sz="1400" u="sng">
                <a:hlinkClick r:id="rId3"/>
              </a:rPr>
              <a:t>office@cavalryprimary.org</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Tel: 01354 652814</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t/>
            </a:r>
            <a:endParaRPr>
              <a:solidFill>
                <a:srgbClr val="F9FAFB"/>
              </a:solidFill>
              <a:highlight>
                <a:srgbClr val="0F1C59"/>
              </a:highlight>
              <a:latin typeface="Arial"/>
              <a:ea typeface="Arial"/>
              <a:cs typeface="Arial"/>
              <a:sym typeface="Arial"/>
            </a:endParaRPr>
          </a:p>
          <a:p>
            <a:pPr indent="0" lvl="0" marL="0" rtl="0" algn="l">
              <a:spcBef>
                <a:spcPts val="0"/>
              </a:spcBef>
              <a:spcAft>
                <a:spcPts val="0"/>
              </a:spcAft>
              <a:buNone/>
            </a:pPr>
            <a:r>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 </a:t>
            </a:r>
            <a:endParaRPr sz="1400"/>
          </a:p>
        </p:txBody>
      </p:sp>
      <p:pic>
        <p:nvPicPr>
          <p:cNvPr descr="Black and white upward shot of Golden Gate Bridge" id="145" name="Google Shape;145;p21"/>
          <p:cNvPicPr preferRelativeResize="0"/>
          <p:nvPr/>
        </p:nvPicPr>
        <p:blipFill rotWithShape="1">
          <a:blip r:embed="rId4">
            <a:alphaModFix/>
          </a:blip>
          <a:srcRect b="0" l="19071" r="4853" t="9"/>
          <a:stretch/>
        </p:blipFill>
        <p:spPr>
          <a:xfrm>
            <a:off x="3274676" y="0"/>
            <a:ext cx="5869325" cy="5143504"/>
          </a:xfrm>
          <a:prstGeom prst="rect">
            <a:avLst/>
          </a:prstGeom>
          <a:noFill/>
          <a:ln>
            <a:noFill/>
          </a:ln>
        </p:spPr>
      </p:pic>
      <p:pic>
        <p:nvPicPr>
          <p:cNvPr id="146" name="Google Shape;146;p21"/>
          <p:cNvPicPr preferRelativeResize="0"/>
          <p:nvPr/>
        </p:nvPicPr>
        <p:blipFill>
          <a:blip r:embed="rId5">
            <a:alphaModFix/>
          </a:blip>
          <a:stretch>
            <a:fillRect/>
          </a:stretch>
        </p:blipFill>
        <p:spPr>
          <a:xfrm flipH="1">
            <a:off x="1277850" y="238675"/>
            <a:ext cx="1150651" cy="1095299"/>
          </a:xfrm>
          <a:prstGeom prst="rect">
            <a:avLst/>
          </a:prstGeom>
          <a:noFill/>
          <a:ln>
            <a:noFill/>
          </a:ln>
        </p:spPr>
      </p:pic>
      <p:sp>
        <p:nvSpPr>
          <p:cNvPr id="147" name="Google Shape;147;p21"/>
          <p:cNvSpPr txBox="1"/>
          <p:nvPr/>
        </p:nvSpPr>
        <p:spPr>
          <a:xfrm>
            <a:off x="389075" y="560100"/>
            <a:ext cx="962100" cy="56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lt1"/>
                </a:solidFill>
                <a:latin typeface="Roboto"/>
                <a:ea typeface="Roboto"/>
                <a:cs typeface="Roboto"/>
                <a:sym typeface="Roboto"/>
              </a:rPr>
              <a:t>Cavalry Website</a:t>
            </a:r>
            <a:endParaRPr sz="1500">
              <a:solidFill>
                <a:schemeClr val="lt1"/>
              </a:solidFill>
              <a:latin typeface="Roboto"/>
              <a:ea typeface="Roboto"/>
              <a:cs typeface="Roboto"/>
              <a:sym typeface="Roboto"/>
            </a:endParaRPr>
          </a:p>
        </p:txBody>
      </p:sp>
      <p:pic>
        <p:nvPicPr>
          <p:cNvPr id="148" name="Google Shape;148;p21"/>
          <p:cNvPicPr preferRelativeResize="0"/>
          <p:nvPr/>
        </p:nvPicPr>
        <p:blipFill>
          <a:blip r:embed="rId6">
            <a:alphaModFix/>
          </a:blip>
          <a:stretch>
            <a:fillRect/>
          </a:stretch>
        </p:blipFill>
        <p:spPr>
          <a:xfrm>
            <a:off x="3274675" y="0"/>
            <a:ext cx="5869325" cy="51434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