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Lst>
  <p:sldSz cy="5143500" cx="9144000"/>
  <p:notesSz cx="6858000" cy="9144000"/>
  <p:embeddedFontLst>
    <p:embeddedFont>
      <p:font typeface="Roboto"/>
      <p:regular r:id="rId14"/>
      <p:bold r:id="rId15"/>
      <p:italic r:id="rId16"/>
      <p:boldItalic r:id="rId1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0C0AFD1-87F6-461C-83D8-BC4091EB3ABA}">
  <a:tblStyle styleId="{80C0AFD1-87F6-461C-83D8-BC4091EB3ABA}"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Roboto-bold.fntdata"/><Relationship Id="rId14" Type="http://schemas.openxmlformats.org/officeDocument/2006/relationships/font" Target="fonts/Roboto-regular.fntdata"/><Relationship Id="rId17" Type="http://schemas.openxmlformats.org/officeDocument/2006/relationships/font" Target="fonts/Roboto-boldItalic.fntdata"/><Relationship Id="rId16" Type="http://schemas.openxmlformats.org/officeDocument/2006/relationships/font" Target="fonts/Robo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409b8f68b0a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409b8f68b0a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409b8f68b0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409b8f68b0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409b8f68b0a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409b8f68b0a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409b8f68b0a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409b8f68b0a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409b8f68b0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409b8f68b0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409b8f68b0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09b8f68b0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3.png"/><Relationship Id="rId6" Type="http://schemas.openxmlformats.org/officeDocument/2006/relationships/image" Target="../media/image2.png"/><Relationship Id="rId7" Type="http://schemas.openxmlformats.org/officeDocument/2006/relationships/image" Target="../media/image6.png"/><Relationship Id="rId8" Type="http://schemas.openxmlformats.org/officeDocument/2006/relationships/image" Target="../media/image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7.png"/><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jpg"/><Relationship Id="rId5"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8.jpg"/><Relationship Id="rId9" Type="http://schemas.openxmlformats.org/officeDocument/2006/relationships/image" Target="../media/image12.png"/><Relationship Id="rId5" Type="http://schemas.openxmlformats.org/officeDocument/2006/relationships/image" Target="../media/image22.png"/><Relationship Id="rId6" Type="http://schemas.openxmlformats.org/officeDocument/2006/relationships/image" Target="../media/image21.png"/><Relationship Id="rId7" Type="http://schemas.openxmlformats.org/officeDocument/2006/relationships/image" Target="../media/image9.png"/><Relationship Id="rId8"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10.png"/><Relationship Id="rId5" Type="http://schemas.openxmlformats.org/officeDocument/2006/relationships/hyperlink" Target="mailto:office@cavalryprimary.org" TargetMode="External"/><Relationship Id="rId6" Type="http://schemas.openxmlformats.org/officeDocument/2006/relationships/image" Target="../media/image18.jpg"/><Relationship Id="rId7" Type="http://schemas.openxmlformats.org/officeDocument/2006/relationships/image" Target="../media/image20.png"/><Relationship Id="rId8"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sp>
        <p:nvSpPr>
          <p:cNvPr id="55" name="Google Shape;55;p13"/>
          <p:cNvSpPr/>
          <p:nvPr/>
        </p:nvSpPr>
        <p:spPr>
          <a:xfrm>
            <a:off x="2935250" y="152400"/>
            <a:ext cx="5402100" cy="608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 name="Google Shape;56;p13"/>
          <p:cNvSpPr txBox="1"/>
          <p:nvPr>
            <p:ph idx="1" type="subTitle"/>
          </p:nvPr>
        </p:nvSpPr>
        <p:spPr>
          <a:xfrm>
            <a:off x="2333750" y="269650"/>
            <a:ext cx="6605100" cy="547800"/>
          </a:xfrm>
          <a:prstGeom prst="rect">
            <a:avLst/>
          </a:prstGeom>
        </p:spPr>
        <p:txBody>
          <a:bodyPr anchorCtr="0" anchor="t" bIns="91425" lIns="91425" spcFirstLastPara="1" rIns="91425" wrap="square" tIns="91425">
            <a:normAutofit lnSpcReduction="20000"/>
          </a:bodyPr>
          <a:lstStyle/>
          <a:p>
            <a:pPr indent="0" lvl="0" marL="0" rtl="0" algn="ctr">
              <a:spcBef>
                <a:spcPts val="0"/>
              </a:spcBef>
              <a:spcAft>
                <a:spcPts val="0"/>
              </a:spcAft>
              <a:buNone/>
            </a:pPr>
            <a:r>
              <a:rPr b="1" lang="en-GB">
                <a:solidFill>
                  <a:schemeClr val="dk1"/>
                </a:solidFill>
              </a:rPr>
              <a:t>Newslett</a:t>
            </a:r>
            <a:r>
              <a:rPr b="1" lang="en-GB">
                <a:solidFill>
                  <a:schemeClr val="dk1"/>
                </a:solidFill>
              </a:rPr>
              <a:t>er 16/10/26</a:t>
            </a:r>
            <a:endParaRPr b="1">
              <a:solidFill>
                <a:schemeClr val="dk1"/>
              </a:solidFill>
            </a:endParaRPr>
          </a:p>
        </p:txBody>
      </p:sp>
      <p:sp>
        <p:nvSpPr>
          <p:cNvPr id="57" name="Google Shape;57;p13"/>
          <p:cNvSpPr txBox="1"/>
          <p:nvPr/>
        </p:nvSpPr>
        <p:spPr>
          <a:xfrm>
            <a:off x="2714175" y="1060950"/>
            <a:ext cx="5828400" cy="9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800">
                <a:solidFill>
                  <a:schemeClr val="dk1"/>
                </a:solidFill>
              </a:rPr>
              <a:t>Next week at a glance…</a:t>
            </a:r>
            <a:endParaRPr sz="3800">
              <a:solidFill>
                <a:schemeClr val="dk1"/>
              </a:solidFill>
            </a:endParaRPr>
          </a:p>
        </p:txBody>
      </p:sp>
      <p:sp>
        <p:nvSpPr>
          <p:cNvPr id="58" name="Google Shape;58;p13"/>
          <p:cNvSpPr/>
          <p:nvPr/>
        </p:nvSpPr>
        <p:spPr>
          <a:xfrm>
            <a:off x="599325" y="2141400"/>
            <a:ext cx="1892400" cy="2556600"/>
          </a:xfrm>
          <a:prstGeom prst="rect">
            <a:avLst/>
          </a:prstGeom>
          <a:solidFill>
            <a:srgbClr val="EAD1D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None/>
            </a:pPr>
            <a:r>
              <a:rPr b="1" lang="en-GB">
                <a:solidFill>
                  <a:schemeClr val="dk1"/>
                </a:solidFill>
              </a:rPr>
              <a:t>It’s a 4 day week for our pupils… </a:t>
            </a:r>
            <a:endParaRPr b="1">
              <a:solidFill>
                <a:schemeClr val="dk1"/>
              </a:solidFill>
            </a:endParaRPr>
          </a:p>
          <a:p>
            <a:pPr indent="0" lvl="0" marL="0" rtl="0" algn="ctr">
              <a:spcBef>
                <a:spcPts val="0"/>
              </a:spcBef>
              <a:spcAft>
                <a:spcPts val="0"/>
              </a:spcAft>
              <a:buNone/>
            </a:pPr>
            <a:r>
              <a:t/>
            </a:r>
            <a:endParaRPr b="1">
              <a:solidFill>
                <a:schemeClr val="dk1"/>
              </a:solidFill>
            </a:endParaRPr>
          </a:p>
          <a:p>
            <a:pPr indent="0" lvl="0" marL="0" rtl="0" algn="ctr">
              <a:spcBef>
                <a:spcPts val="0"/>
              </a:spcBef>
              <a:spcAft>
                <a:spcPts val="0"/>
              </a:spcAft>
              <a:buClr>
                <a:schemeClr val="dk1"/>
              </a:buClr>
              <a:buSzPts val="1100"/>
              <a:buFont typeface="Arial"/>
              <a:buNone/>
            </a:pPr>
            <a:r>
              <a:rPr b="1" lang="en-GB">
                <a:solidFill>
                  <a:schemeClr val="dk1"/>
                </a:solidFill>
              </a:rPr>
              <a:t>The e</a:t>
            </a:r>
            <a:r>
              <a:rPr b="1" lang="en-GB">
                <a:solidFill>
                  <a:schemeClr val="dk1"/>
                </a:solidFill>
              </a:rPr>
              <a:t>nd of term is</a:t>
            </a:r>
            <a:endParaRPr b="1">
              <a:solidFill>
                <a:schemeClr val="dk1"/>
              </a:solidFill>
            </a:endParaRPr>
          </a:p>
          <a:p>
            <a:pPr indent="0" lvl="0" marL="0" rtl="0" algn="ctr">
              <a:spcBef>
                <a:spcPts val="0"/>
              </a:spcBef>
              <a:spcAft>
                <a:spcPts val="0"/>
              </a:spcAft>
              <a:buClr>
                <a:schemeClr val="dk1"/>
              </a:buClr>
              <a:buSzPts val="1100"/>
              <a:buFont typeface="Arial"/>
              <a:buNone/>
            </a:pPr>
            <a:r>
              <a:rPr b="1" lang="en-GB">
                <a:solidFill>
                  <a:schemeClr val="dk1"/>
                </a:solidFill>
              </a:rPr>
              <a:t>THURSDAY 22nd October due to a training day on the Friday for our staff</a:t>
            </a:r>
            <a:endParaRPr b="1">
              <a:solidFill>
                <a:schemeClr val="dk1"/>
              </a:solidFill>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59" name="Google Shape;59;p13"/>
          <p:cNvSpPr/>
          <p:nvPr/>
        </p:nvSpPr>
        <p:spPr>
          <a:xfrm>
            <a:off x="2679150" y="2141400"/>
            <a:ext cx="1892400" cy="2556600"/>
          </a:xfrm>
          <a:prstGeom prst="rect">
            <a:avLst/>
          </a:prstGeom>
          <a:solidFill>
            <a:srgbClr val="CFE2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a:t>Swimming </a:t>
            </a:r>
            <a:endParaRPr/>
          </a:p>
          <a:p>
            <a:pPr indent="0" lvl="0" marL="0" rtl="0" algn="ctr">
              <a:spcBef>
                <a:spcPts val="0"/>
              </a:spcBef>
              <a:spcAft>
                <a:spcPts val="0"/>
              </a:spcAft>
              <a:buNone/>
            </a:pPr>
            <a:r>
              <a:rPr lang="en-GB"/>
              <a:t>Thursday </a:t>
            </a:r>
            <a:endParaRPr/>
          </a:p>
          <a:p>
            <a:pPr indent="0" lvl="0" marL="0" rtl="0" algn="l">
              <a:spcBef>
                <a:spcPts val="0"/>
              </a:spcBef>
              <a:spcAft>
                <a:spcPts val="0"/>
              </a:spcAft>
              <a:buNone/>
            </a:pPr>
            <a:r>
              <a:t/>
            </a:r>
            <a:endParaRPr/>
          </a:p>
          <a:p>
            <a:pPr indent="0" lvl="0" marL="0" rtl="0" algn="ctr">
              <a:spcBef>
                <a:spcPts val="0"/>
              </a:spcBef>
              <a:spcAft>
                <a:spcPts val="0"/>
              </a:spcAft>
              <a:buNone/>
            </a:pPr>
            <a:r>
              <a:rPr lang="en-GB"/>
              <a:t>Don’t forget your swimming kit!</a:t>
            </a:r>
            <a:endParaRPr/>
          </a:p>
        </p:txBody>
      </p:sp>
      <p:sp>
        <p:nvSpPr>
          <p:cNvPr id="60" name="Google Shape;60;p13"/>
          <p:cNvSpPr/>
          <p:nvPr/>
        </p:nvSpPr>
        <p:spPr>
          <a:xfrm>
            <a:off x="4758975" y="2141400"/>
            <a:ext cx="1892400" cy="25566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Visit to the residents of Aria Court</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Tuesday 20th</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sz="1200"/>
              <a:t>Please bring a coat and sensible footwear!</a:t>
            </a:r>
            <a:endParaRPr sz="1200"/>
          </a:p>
          <a:p>
            <a:pPr indent="0" lvl="0" marL="0" rtl="0" algn="ctr">
              <a:spcBef>
                <a:spcPts val="0"/>
              </a:spcBef>
              <a:spcAft>
                <a:spcPts val="0"/>
              </a:spcAft>
              <a:buNone/>
            </a:pPr>
            <a:r>
              <a:t/>
            </a:r>
            <a:endParaRPr/>
          </a:p>
        </p:txBody>
      </p:sp>
      <p:sp>
        <p:nvSpPr>
          <p:cNvPr id="61" name="Google Shape;61;p13"/>
          <p:cNvSpPr/>
          <p:nvPr/>
        </p:nvSpPr>
        <p:spPr>
          <a:xfrm>
            <a:off x="6838800" y="2141400"/>
            <a:ext cx="1892400" cy="2556600"/>
          </a:xfrm>
          <a:prstGeom prst="rect">
            <a:avLst/>
          </a:prstGeom>
          <a:solidFill>
            <a:srgbClr val="F9CB9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62" name="Google Shape;62;p13"/>
          <p:cNvCxnSpPr/>
          <p:nvPr/>
        </p:nvCxnSpPr>
        <p:spPr>
          <a:xfrm>
            <a:off x="614175" y="2643575"/>
            <a:ext cx="1856400" cy="0"/>
          </a:xfrm>
          <a:prstGeom prst="straightConnector1">
            <a:avLst/>
          </a:prstGeom>
          <a:noFill/>
          <a:ln cap="flat" cmpd="sng" w="9525">
            <a:solidFill>
              <a:schemeClr val="dk2"/>
            </a:solidFill>
            <a:prstDash val="solid"/>
            <a:round/>
            <a:headEnd len="med" w="med" type="none"/>
            <a:tailEnd len="med" w="med" type="none"/>
          </a:ln>
        </p:spPr>
      </p:cxnSp>
      <p:cxnSp>
        <p:nvCxnSpPr>
          <p:cNvPr id="63" name="Google Shape;63;p13"/>
          <p:cNvCxnSpPr/>
          <p:nvPr/>
        </p:nvCxnSpPr>
        <p:spPr>
          <a:xfrm>
            <a:off x="2697150" y="2643575"/>
            <a:ext cx="1856400" cy="0"/>
          </a:xfrm>
          <a:prstGeom prst="straightConnector1">
            <a:avLst/>
          </a:prstGeom>
          <a:noFill/>
          <a:ln cap="flat" cmpd="sng" w="9525">
            <a:solidFill>
              <a:schemeClr val="dk2"/>
            </a:solidFill>
            <a:prstDash val="solid"/>
            <a:round/>
            <a:headEnd len="med" w="med" type="none"/>
            <a:tailEnd len="med" w="med" type="none"/>
          </a:ln>
        </p:spPr>
      </p:cxnSp>
      <p:cxnSp>
        <p:nvCxnSpPr>
          <p:cNvPr id="64" name="Google Shape;64;p13"/>
          <p:cNvCxnSpPr/>
          <p:nvPr/>
        </p:nvCxnSpPr>
        <p:spPr>
          <a:xfrm>
            <a:off x="4776975" y="2643575"/>
            <a:ext cx="1856400" cy="0"/>
          </a:xfrm>
          <a:prstGeom prst="straightConnector1">
            <a:avLst/>
          </a:prstGeom>
          <a:noFill/>
          <a:ln cap="flat" cmpd="sng" w="9525">
            <a:solidFill>
              <a:schemeClr val="dk2"/>
            </a:solidFill>
            <a:prstDash val="solid"/>
            <a:round/>
            <a:headEnd len="med" w="med" type="none"/>
            <a:tailEnd len="med" w="med" type="none"/>
          </a:ln>
        </p:spPr>
      </p:cxnSp>
      <p:cxnSp>
        <p:nvCxnSpPr>
          <p:cNvPr id="65" name="Google Shape;65;p13"/>
          <p:cNvCxnSpPr/>
          <p:nvPr/>
        </p:nvCxnSpPr>
        <p:spPr>
          <a:xfrm>
            <a:off x="6838800" y="2643575"/>
            <a:ext cx="1856400" cy="0"/>
          </a:xfrm>
          <a:prstGeom prst="straightConnector1">
            <a:avLst/>
          </a:prstGeom>
          <a:noFill/>
          <a:ln cap="flat" cmpd="sng" w="9525">
            <a:solidFill>
              <a:schemeClr val="dk2"/>
            </a:solidFill>
            <a:prstDash val="solid"/>
            <a:round/>
            <a:headEnd len="med" w="med" type="none"/>
            <a:tailEnd len="med" w="med" type="none"/>
          </a:ln>
        </p:spPr>
      </p:cxnSp>
      <p:sp>
        <p:nvSpPr>
          <p:cNvPr id="66" name="Google Shape;66;p13"/>
          <p:cNvSpPr txBox="1"/>
          <p:nvPr/>
        </p:nvSpPr>
        <p:spPr>
          <a:xfrm>
            <a:off x="644600" y="2171825"/>
            <a:ext cx="1765200" cy="471900"/>
          </a:xfrm>
          <a:prstGeom prst="rect">
            <a:avLst/>
          </a:prstGeom>
          <a:solidFill>
            <a:srgbClr val="C27BA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Whole school</a:t>
            </a:r>
            <a:endParaRPr b="1" sz="1800">
              <a:solidFill>
                <a:schemeClr val="dk1"/>
              </a:solidFill>
            </a:endParaRPr>
          </a:p>
        </p:txBody>
      </p:sp>
      <p:sp>
        <p:nvSpPr>
          <p:cNvPr id="67" name="Google Shape;67;p13"/>
          <p:cNvSpPr txBox="1"/>
          <p:nvPr/>
        </p:nvSpPr>
        <p:spPr>
          <a:xfrm>
            <a:off x="2742750" y="2171825"/>
            <a:ext cx="1765200" cy="471900"/>
          </a:xfrm>
          <a:prstGeom prst="rect">
            <a:avLst/>
          </a:prstGeom>
          <a:solidFill>
            <a:srgbClr val="A4C2F4"/>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Year 4</a:t>
            </a:r>
            <a:endParaRPr b="1" sz="1800">
              <a:solidFill>
                <a:schemeClr val="dk1"/>
              </a:solidFill>
            </a:endParaRPr>
          </a:p>
        </p:txBody>
      </p:sp>
      <p:sp>
        <p:nvSpPr>
          <p:cNvPr id="68" name="Google Shape;68;p13"/>
          <p:cNvSpPr txBox="1"/>
          <p:nvPr/>
        </p:nvSpPr>
        <p:spPr>
          <a:xfrm>
            <a:off x="4822575" y="2171825"/>
            <a:ext cx="1765200" cy="714300"/>
          </a:xfrm>
          <a:prstGeom prst="rect">
            <a:avLst/>
          </a:prstGeom>
          <a:solidFill>
            <a:srgbClr val="93C47D"/>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The Green Team</a:t>
            </a:r>
            <a:endParaRPr b="1" sz="1800">
              <a:solidFill>
                <a:schemeClr val="dk1"/>
              </a:solidFill>
            </a:endParaRPr>
          </a:p>
        </p:txBody>
      </p:sp>
      <p:sp>
        <p:nvSpPr>
          <p:cNvPr id="69" name="Google Shape;69;p13"/>
          <p:cNvSpPr txBox="1"/>
          <p:nvPr/>
        </p:nvSpPr>
        <p:spPr>
          <a:xfrm>
            <a:off x="6902400" y="2171825"/>
            <a:ext cx="1765200" cy="471900"/>
          </a:xfrm>
          <a:prstGeom prst="rect">
            <a:avLst/>
          </a:prstGeom>
          <a:solidFill>
            <a:srgbClr val="F6B26B"/>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600">
                <a:solidFill>
                  <a:schemeClr val="dk1"/>
                </a:solidFill>
              </a:rPr>
              <a:t>Reception </a:t>
            </a:r>
            <a:r>
              <a:rPr b="1" lang="en-GB" sz="1600" u="sng">
                <a:solidFill>
                  <a:schemeClr val="dk1"/>
                </a:solidFill>
              </a:rPr>
              <a:t>2027</a:t>
            </a:r>
            <a:endParaRPr b="1" sz="1600" u="sng">
              <a:solidFill>
                <a:schemeClr val="dk1"/>
              </a:solidFill>
            </a:endParaRPr>
          </a:p>
          <a:p>
            <a:pPr indent="0" lvl="0" marL="0" rtl="0" algn="ctr">
              <a:spcBef>
                <a:spcPts val="0"/>
              </a:spcBef>
              <a:spcAft>
                <a:spcPts val="0"/>
              </a:spcAft>
              <a:buNone/>
            </a:pPr>
            <a:r>
              <a:t/>
            </a:r>
            <a:endParaRPr b="1" sz="1800">
              <a:solidFill>
                <a:schemeClr val="dk1"/>
              </a:solidFill>
            </a:endParaRPr>
          </a:p>
          <a:p>
            <a:pPr indent="0" lvl="0" marL="0" rtl="0" algn="ctr">
              <a:spcBef>
                <a:spcPts val="0"/>
              </a:spcBef>
              <a:spcAft>
                <a:spcPts val="0"/>
              </a:spcAft>
              <a:buNone/>
            </a:pPr>
            <a:r>
              <a:rPr b="1" lang="en-GB">
                <a:solidFill>
                  <a:schemeClr val="dk1"/>
                </a:solidFill>
              </a:rPr>
              <a:t>If you or someone you know has a child starting Reception in September 2027, our open morning is on Wednesday 21st at 9am</a:t>
            </a:r>
            <a:endParaRPr b="1">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3" name="Shape 73"/>
        <p:cNvGrpSpPr/>
        <p:nvPr/>
      </p:nvGrpSpPr>
      <p:grpSpPr>
        <a:xfrm>
          <a:off x="0" y="0"/>
          <a:ext cx="0" cy="0"/>
          <a:chOff x="0" y="0"/>
          <a:chExt cx="0" cy="0"/>
        </a:xfrm>
      </p:grpSpPr>
      <p:pic>
        <p:nvPicPr>
          <p:cNvPr id="74" name="Google Shape;74;p14"/>
          <p:cNvPicPr preferRelativeResize="0"/>
          <p:nvPr/>
        </p:nvPicPr>
        <p:blipFill rotWithShape="1">
          <a:blip r:embed="rId3">
            <a:alphaModFix/>
          </a:blip>
          <a:srcRect b="2847" l="0" r="0" t="0"/>
          <a:stretch/>
        </p:blipFill>
        <p:spPr>
          <a:xfrm>
            <a:off x="152400" y="152400"/>
            <a:ext cx="1199975" cy="1155125"/>
          </a:xfrm>
          <a:prstGeom prst="rect">
            <a:avLst/>
          </a:prstGeom>
          <a:noFill/>
          <a:ln>
            <a:noFill/>
          </a:ln>
        </p:spPr>
      </p:pic>
      <p:sp>
        <p:nvSpPr>
          <p:cNvPr id="75" name="Google Shape;75;p14"/>
          <p:cNvSpPr txBox="1"/>
          <p:nvPr/>
        </p:nvSpPr>
        <p:spPr>
          <a:xfrm>
            <a:off x="2679150" y="245075"/>
            <a:ext cx="5828400" cy="913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800">
                <a:solidFill>
                  <a:schemeClr val="dk1"/>
                </a:solidFill>
              </a:rPr>
              <a:t>Up and coming events…</a:t>
            </a:r>
            <a:endParaRPr sz="3800">
              <a:solidFill>
                <a:schemeClr val="dk1"/>
              </a:solidFill>
            </a:endParaRPr>
          </a:p>
        </p:txBody>
      </p:sp>
      <p:sp>
        <p:nvSpPr>
          <p:cNvPr id="76" name="Google Shape;76;p14"/>
          <p:cNvSpPr txBox="1"/>
          <p:nvPr/>
        </p:nvSpPr>
        <p:spPr>
          <a:xfrm>
            <a:off x="1523600" y="992750"/>
            <a:ext cx="7239000" cy="497400"/>
          </a:xfrm>
          <a:prstGeom prst="rect">
            <a:avLst/>
          </a:prstGeom>
          <a:solidFill>
            <a:srgbClr val="C27BA0"/>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Whole school</a:t>
            </a:r>
            <a:endParaRPr b="1" sz="1800">
              <a:solidFill>
                <a:schemeClr val="dk1"/>
              </a:solidFill>
            </a:endParaRPr>
          </a:p>
        </p:txBody>
      </p:sp>
      <p:graphicFrame>
        <p:nvGraphicFramePr>
          <p:cNvPr id="77" name="Google Shape;77;p14"/>
          <p:cNvGraphicFramePr/>
          <p:nvPr/>
        </p:nvGraphicFramePr>
        <p:xfrm>
          <a:off x="1466525" y="1490150"/>
          <a:ext cx="3000000" cy="3000000"/>
        </p:xfrm>
        <a:graphic>
          <a:graphicData uri="http://schemas.openxmlformats.org/drawingml/2006/table">
            <a:tbl>
              <a:tblPr>
                <a:noFill/>
                <a:tableStyleId>{80C0AFD1-87F6-461C-83D8-BC4091EB3ABA}</a:tableStyleId>
              </a:tblPr>
              <a:tblGrid>
                <a:gridCol w="3676575"/>
                <a:gridCol w="3676575"/>
              </a:tblGrid>
              <a:tr h="2450950">
                <a:tc>
                  <a:txBody>
                    <a:bodyPr/>
                    <a:lstStyle/>
                    <a:p>
                      <a:pPr indent="0" lvl="0" marL="0" rtl="0" algn="ctr">
                        <a:spcBef>
                          <a:spcPts val="0"/>
                        </a:spcBef>
                        <a:spcAft>
                          <a:spcPts val="0"/>
                        </a:spcAft>
                        <a:buClr>
                          <a:srgbClr val="000000"/>
                        </a:buClr>
                        <a:buSzPts val="1100"/>
                        <a:buFont typeface="Arial"/>
                        <a:buNone/>
                      </a:pPr>
                      <a:r>
                        <a:rPr b="1" lang="en-GB">
                          <a:solidFill>
                            <a:srgbClr val="000000"/>
                          </a:solidFill>
                        </a:rPr>
                        <a:t>Halloween Discos</a:t>
                      </a:r>
                      <a:endParaRPr b="1">
                        <a:solidFill>
                          <a:srgbClr val="000000"/>
                        </a:solidFill>
                      </a:endParaRPr>
                    </a:p>
                    <a:p>
                      <a:pPr indent="0" lvl="0" marL="0" rtl="0" algn="ctr">
                        <a:spcBef>
                          <a:spcPts val="0"/>
                        </a:spcBef>
                        <a:spcAft>
                          <a:spcPts val="0"/>
                        </a:spcAft>
                        <a:buNone/>
                      </a:pPr>
                      <a:r>
                        <a:rPr b="1" lang="en-GB">
                          <a:solidFill>
                            <a:srgbClr val="000000"/>
                          </a:solidFill>
                        </a:rPr>
                        <a:t>Thursday 22nd October</a:t>
                      </a:r>
                      <a:endParaRPr b="1">
                        <a:solidFill>
                          <a:srgbClr val="000000"/>
                        </a:solidFill>
                      </a:endParaRPr>
                    </a:p>
                    <a:p>
                      <a:pPr indent="0" lvl="0" marL="0" rtl="0" algn="ctr">
                        <a:spcBef>
                          <a:spcPts val="0"/>
                        </a:spcBef>
                        <a:spcAft>
                          <a:spcPts val="0"/>
                        </a:spcAft>
                        <a:buNone/>
                      </a:pPr>
                      <a:r>
                        <a:t/>
                      </a:r>
                      <a:endParaRPr>
                        <a:solidFill>
                          <a:srgbClr val="000000"/>
                        </a:solidFill>
                      </a:endParaRPr>
                    </a:p>
                    <a:p>
                      <a:pPr indent="0" lvl="0" marL="0" rtl="0" algn="ctr">
                        <a:spcBef>
                          <a:spcPts val="0"/>
                        </a:spcBef>
                        <a:spcAft>
                          <a:spcPts val="0"/>
                        </a:spcAft>
                        <a:buNone/>
                      </a:pPr>
                      <a:r>
                        <a:rPr lang="en-GB">
                          <a:solidFill>
                            <a:srgbClr val="000000"/>
                          </a:solidFill>
                        </a:rPr>
                        <a:t>Reception and KS1 (Years 1 &amp; 2)</a:t>
                      </a:r>
                      <a:endParaRPr>
                        <a:solidFill>
                          <a:srgbClr val="000000"/>
                        </a:solidFill>
                      </a:endParaRPr>
                    </a:p>
                    <a:p>
                      <a:pPr indent="0" lvl="0" marL="0" rtl="0" algn="ctr">
                        <a:spcBef>
                          <a:spcPts val="0"/>
                        </a:spcBef>
                        <a:spcAft>
                          <a:spcPts val="0"/>
                        </a:spcAft>
                        <a:buNone/>
                      </a:pPr>
                      <a:r>
                        <a:rPr lang="en-GB">
                          <a:solidFill>
                            <a:srgbClr val="000000"/>
                          </a:solidFill>
                        </a:rPr>
                        <a:t>5 - 6pm</a:t>
                      </a:r>
                      <a:endParaRPr>
                        <a:solidFill>
                          <a:srgbClr val="000000"/>
                        </a:solidFill>
                      </a:endParaRPr>
                    </a:p>
                    <a:p>
                      <a:pPr indent="0" lvl="0" marL="0" rtl="0" algn="ctr">
                        <a:spcBef>
                          <a:spcPts val="0"/>
                        </a:spcBef>
                        <a:spcAft>
                          <a:spcPts val="0"/>
                        </a:spcAft>
                        <a:buNone/>
                      </a:pPr>
                      <a:r>
                        <a:t/>
                      </a:r>
                      <a:endParaRPr>
                        <a:solidFill>
                          <a:srgbClr val="000000"/>
                        </a:solidFill>
                      </a:endParaRPr>
                    </a:p>
                    <a:p>
                      <a:pPr indent="0" lvl="0" marL="0" rtl="0" algn="ctr">
                        <a:spcBef>
                          <a:spcPts val="0"/>
                        </a:spcBef>
                        <a:spcAft>
                          <a:spcPts val="0"/>
                        </a:spcAft>
                        <a:buNone/>
                      </a:pPr>
                      <a:r>
                        <a:rPr lang="en-GB">
                          <a:solidFill>
                            <a:srgbClr val="000000"/>
                          </a:solidFill>
                        </a:rPr>
                        <a:t>Key Stage 2 (Years 3,4,5,6)</a:t>
                      </a:r>
                      <a:endParaRPr>
                        <a:solidFill>
                          <a:srgbClr val="000000"/>
                        </a:solidFill>
                      </a:endParaRPr>
                    </a:p>
                    <a:p>
                      <a:pPr indent="0" lvl="0" marL="0" rtl="0" algn="ctr">
                        <a:spcBef>
                          <a:spcPts val="0"/>
                        </a:spcBef>
                        <a:spcAft>
                          <a:spcPts val="0"/>
                        </a:spcAft>
                        <a:buNone/>
                      </a:pPr>
                      <a:r>
                        <a:rPr lang="en-GB">
                          <a:solidFill>
                            <a:srgbClr val="000000"/>
                          </a:solidFill>
                        </a:rPr>
                        <a:t>6.15-7.15pm</a:t>
                      </a:r>
                      <a:endParaRPr>
                        <a:solidFill>
                          <a:srgbClr val="000000"/>
                        </a:solidFill>
                      </a:endParaRPr>
                    </a:p>
                  </a:txBody>
                  <a:tcPr marT="91425" marB="91425" marR="91425" marL="91425">
                    <a:solidFill>
                      <a:srgbClr val="EAD1DC"/>
                    </a:solidFill>
                  </a:tcPr>
                </a:tc>
                <a:tc>
                  <a:txBody>
                    <a:bodyPr/>
                    <a:lstStyle/>
                    <a:p>
                      <a:pPr indent="0" lvl="0" marL="0" rtl="0" algn="l">
                        <a:spcBef>
                          <a:spcPts val="0"/>
                        </a:spcBef>
                        <a:spcAft>
                          <a:spcPts val="0"/>
                        </a:spcAft>
                        <a:buNone/>
                      </a:pPr>
                      <a:r>
                        <a:rPr lang="en-GB" sz="1200"/>
                        <a:t>Children should be brought to the main entrance at the front of school to be dropped off. The children receive a drink and a packet of sweets during the disco (dietary requirements catered for) included in the price of their ticket. </a:t>
                      </a:r>
                      <a:br>
                        <a:rPr lang="en-GB" sz="1200"/>
                      </a:br>
                      <a:r>
                        <a:rPr lang="en-GB" sz="1200"/>
                        <a:t>Collection is from the classroom doors following the one way system, including Reception who are collected from their cloakroom door on this occasion. </a:t>
                      </a:r>
                      <a:endParaRPr sz="1200"/>
                    </a:p>
                    <a:p>
                      <a:pPr indent="0" lvl="0" marL="0" rtl="0" algn="l">
                        <a:spcBef>
                          <a:spcPts val="0"/>
                        </a:spcBef>
                        <a:spcAft>
                          <a:spcPts val="0"/>
                        </a:spcAft>
                        <a:buNone/>
                      </a:pPr>
                      <a:r>
                        <a:rPr lang="en-GB" sz="1200"/>
                        <a:t>Fancy dress is optional. Explain to your child that it can be quite noisy if they haven’t attended before. </a:t>
                      </a:r>
                      <a:endParaRPr sz="1200"/>
                    </a:p>
                    <a:p>
                      <a:pPr indent="0" lvl="0" marL="0" rtl="0" algn="l">
                        <a:spcBef>
                          <a:spcPts val="0"/>
                        </a:spcBef>
                        <a:spcAft>
                          <a:spcPts val="0"/>
                        </a:spcAft>
                        <a:buNone/>
                      </a:pPr>
                      <a:r>
                        <a:rPr lang="en-GB" sz="1200"/>
                        <a:t>Please show consideration for local residents when parking. </a:t>
                      </a:r>
                      <a:endParaRPr sz="1200"/>
                    </a:p>
                  </a:txBody>
                  <a:tcPr marT="91425" marB="91425" marR="91425" marL="91425">
                    <a:solidFill>
                      <a:srgbClr val="EAD1DC"/>
                    </a:solidFill>
                  </a:tcPr>
                </a:tc>
              </a:tr>
              <a:tr h="884425">
                <a:tc>
                  <a:txBody>
                    <a:bodyPr/>
                    <a:lstStyle/>
                    <a:p>
                      <a:pPr indent="0" lvl="0" marL="0" rtl="0" algn="ctr">
                        <a:spcBef>
                          <a:spcPts val="0"/>
                        </a:spcBef>
                        <a:spcAft>
                          <a:spcPts val="0"/>
                        </a:spcAft>
                        <a:buNone/>
                      </a:pPr>
                      <a:r>
                        <a:rPr b="1" lang="en-GB">
                          <a:solidFill>
                            <a:srgbClr val="000000"/>
                          </a:solidFill>
                        </a:rPr>
                        <a:t>End of term</a:t>
                      </a:r>
                      <a:endParaRPr b="1">
                        <a:solidFill>
                          <a:srgbClr val="000000"/>
                        </a:solidFill>
                      </a:endParaRPr>
                    </a:p>
                    <a:p>
                      <a:pPr indent="0" lvl="0" marL="0" rtl="0" algn="ctr">
                        <a:spcBef>
                          <a:spcPts val="0"/>
                        </a:spcBef>
                        <a:spcAft>
                          <a:spcPts val="0"/>
                        </a:spcAft>
                        <a:buNone/>
                      </a:pPr>
                      <a:r>
                        <a:rPr b="1" lang="en-GB">
                          <a:solidFill>
                            <a:srgbClr val="000000"/>
                          </a:solidFill>
                        </a:rPr>
                        <a:t>THURSDAY 22nd October</a:t>
                      </a:r>
                      <a:endParaRPr b="1">
                        <a:solidFill>
                          <a:srgbClr val="000000"/>
                        </a:solidFill>
                      </a:endParaRPr>
                    </a:p>
                  </a:txBody>
                  <a:tcPr marT="91425" marB="91425" marR="91425" marL="91425">
                    <a:solidFill>
                      <a:srgbClr val="EAD1DC"/>
                    </a:solidFill>
                  </a:tcPr>
                </a:tc>
                <a:tc>
                  <a:txBody>
                    <a:bodyPr/>
                    <a:lstStyle/>
                    <a:p>
                      <a:pPr indent="0" lvl="0" marL="0" rtl="0" algn="l">
                        <a:spcBef>
                          <a:spcPts val="0"/>
                        </a:spcBef>
                        <a:spcAft>
                          <a:spcPts val="0"/>
                        </a:spcAft>
                        <a:buNone/>
                      </a:pPr>
                      <a:r>
                        <a:rPr lang="en-GB" sz="1200"/>
                        <a:t>We will be having a Trust-wide training day on Friday 23rd October so school and Nursery will be closed on this day. We reopen on Monday 2nd November. </a:t>
                      </a:r>
                      <a:endParaRPr sz="1200"/>
                    </a:p>
                  </a:txBody>
                  <a:tcPr marT="91425" marB="91425" marR="91425" marL="91425">
                    <a:solidFill>
                      <a:srgbClr val="EAD1DC"/>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1" name="Shape 81"/>
        <p:cNvGrpSpPr/>
        <p:nvPr/>
      </p:nvGrpSpPr>
      <p:grpSpPr>
        <a:xfrm>
          <a:off x="0" y="0"/>
          <a:ext cx="0" cy="0"/>
          <a:chOff x="0" y="0"/>
          <a:chExt cx="0" cy="0"/>
        </a:xfrm>
      </p:grpSpPr>
      <p:pic>
        <p:nvPicPr>
          <p:cNvPr id="82" name="Google Shape;82;p15"/>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pic>
        <p:nvPicPr>
          <p:cNvPr id="83" name="Google Shape;83;p15"/>
          <p:cNvPicPr preferRelativeResize="0"/>
          <p:nvPr/>
        </p:nvPicPr>
        <p:blipFill>
          <a:blip r:embed="rId4">
            <a:alphaModFix/>
          </a:blip>
          <a:stretch>
            <a:fillRect/>
          </a:stretch>
        </p:blipFill>
        <p:spPr>
          <a:xfrm>
            <a:off x="2191325" y="152400"/>
            <a:ext cx="4261627" cy="1065400"/>
          </a:xfrm>
          <a:prstGeom prst="rect">
            <a:avLst/>
          </a:prstGeom>
          <a:noFill/>
          <a:ln>
            <a:noFill/>
          </a:ln>
        </p:spPr>
      </p:pic>
      <p:sp>
        <p:nvSpPr>
          <p:cNvPr id="84" name="Google Shape;84;p15"/>
          <p:cNvSpPr txBox="1"/>
          <p:nvPr/>
        </p:nvSpPr>
        <p:spPr>
          <a:xfrm>
            <a:off x="3674100" y="589200"/>
            <a:ext cx="897900" cy="3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t>Year 2</a:t>
            </a:r>
            <a:endParaRPr sz="1800"/>
          </a:p>
        </p:txBody>
      </p:sp>
      <p:sp>
        <p:nvSpPr>
          <p:cNvPr id="85" name="Google Shape;85;p15"/>
          <p:cNvSpPr txBox="1"/>
          <p:nvPr/>
        </p:nvSpPr>
        <p:spPr>
          <a:xfrm>
            <a:off x="5763625" y="1467650"/>
            <a:ext cx="30618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
        <p:nvSpPr>
          <p:cNvPr id="86" name="Google Shape;86;p15"/>
          <p:cNvSpPr/>
          <p:nvPr/>
        </p:nvSpPr>
        <p:spPr>
          <a:xfrm>
            <a:off x="291625" y="2058500"/>
            <a:ext cx="2868900" cy="24321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800">
                <a:solidFill>
                  <a:schemeClr val="dk2"/>
                </a:solidFill>
              </a:rPr>
              <a:t>In our Science lessons, we have been learning about animals and their habitats. We have been for a minibeast hunt outside and investigated food chains.</a:t>
            </a:r>
            <a:endParaRPr/>
          </a:p>
        </p:txBody>
      </p:sp>
      <p:pic>
        <p:nvPicPr>
          <p:cNvPr id="87" name="Google Shape;87;p15"/>
          <p:cNvPicPr preferRelativeResize="0"/>
          <p:nvPr/>
        </p:nvPicPr>
        <p:blipFill>
          <a:blip r:embed="rId5">
            <a:alphaModFix/>
          </a:blip>
          <a:stretch>
            <a:fillRect/>
          </a:stretch>
        </p:blipFill>
        <p:spPr>
          <a:xfrm rot="5400000">
            <a:off x="3969624" y="649226"/>
            <a:ext cx="2014750" cy="3274501"/>
          </a:xfrm>
          <a:prstGeom prst="rect">
            <a:avLst/>
          </a:prstGeom>
          <a:noFill/>
          <a:ln>
            <a:noFill/>
          </a:ln>
        </p:spPr>
      </p:pic>
      <p:pic>
        <p:nvPicPr>
          <p:cNvPr id="88" name="Google Shape;88;p15"/>
          <p:cNvPicPr preferRelativeResize="0"/>
          <p:nvPr/>
        </p:nvPicPr>
        <p:blipFill>
          <a:blip r:embed="rId6">
            <a:alphaModFix/>
          </a:blip>
          <a:stretch>
            <a:fillRect/>
          </a:stretch>
        </p:blipFill>
        <p:spPr>
          <a:xfrm>
            <a:off x="3304362" y="3446549"/>
            <a:ext cx="2535266" cy="1602525"/>
          </a:xfrm>
          <a:prstGeom prst="rect">
            <a:avLst/>
          </a:prstGeom>
          <a:noFill/>
          <a:ln>
            <a:noFill/>
          </a:ln>
        </p:spPr>
      </p:pic>
      <p:pic>
        <p:nvPicPr>
          <p:cNvPr id="89" name="Google Shape;89;p15"/>
          <p:cNvPicPr preferRelativeResize="0"/>
          <p:nvPr/>
        </p:nvPicPr>
        <p:blipFill>
          <a:blip r:embed="rId7">
            <a:alphaModFix/>
          </a:blip>
          <a:stretch>
            <a:fillRect/>
          </a:stretch>
        </p:blipFill>
        <p:spPr>
          <a:xfrm>
            <a:off x="6142799" y="3572224"/>
            <a:ext cx="2625275" cy="1351175"/>
          </a:xfrm>
          <a:prstGeom prst="rect">
            <a:avLst/>
          </a:prstGeom>
          <a:noFill/>
          <a:ln>
            <a:noFill/>
          </a:ln>
        </p:spPr>
      </p:pic>
      <p:pic>
        <p:nvPicPr>
          <p:cNvPr id="90" name="Google Shape;90;p15"/>
          <p:cNvPicPr preferRelativeResize="0"/>
          <p:nvPr/>
        </p:nvPicPr>
        <p:blipFill>
          <a:blip r:embed="rId8">
            <a:alphaModFix/>
          </a:blip>
          <a:stretch>
            <a:fillRect/>
          </a:stretch>
        </p:blipFill>
        <p:spPr>
          <a:xfrm rot="-5400000">
            <a:off x="7114125" y="1277177"/>
            <a:ext cx="1494849" cy="2018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4" name="Shape 94"/>
        <p:cNvGrpSpPr/>
        <p:nvPr/>
      </p:nvGrpSpPr>
      <p:grpSpPr>
        <a:xfrm>
          <a:off x="0" y="0"/>
          <a:ext cx="0" cy="0"/>
          <a:chOff x="0" y="0"/>
          <a:chExt cx="0" cy="0"/>
        </a:xfrm>
      </p:grpSpPr>
      <p:pic>
        <p:nvPicPr>
          <p:cNvPr id="95" name="Google Shape;95;p16"/>
          <p:cNvPicPr preferRelativeResize="0"/>
          <p:nvPr/>
        </p:nvPicPr>
        <p:blipFill rotWithShape="1">
          <a:blip r:embed="rId3">
            <a:alphaModFix/>
          </a:blip>
          <a:srcRect b="2847" l="0" r="0" t="0"/>
          <a:stretch/>
        </p:blipFill>
        <p:spPr>
          <a:xfrm>
            <a:off x="152400" y="152400"/>
            <a:ext cx="1892498" cy="1821750"/>
          </a:xfrm>
          <a:prstGeom prst="rect">
            <a:avLst/>
          </a:prstGeom>
          <a:noFill/>
          <a:ln>
            <a:noFill/>
          </a:ln>
        </p:spPr>
      </p:pic>
      <p:pic>
        <p:nvPicPr>
          <p:cNvPr id="96" name="Google Shape;96;p16"/>
          <p:cNvPicPr preferRelativeResize="0"/>
          <p:nvPr/>
        </p:nvPicPr>
        <p:blipFill>
          <a:blip r:embed="rId4">
            <a:alphaModFix/>
          </a:blip>
          <a:stretch>
            <a:fillRect/>
          </a:stretch>
        </p:blipFill>
        <p:spPr>
          <a:xfrm>
            <a:off x="2160875" y="152400"/>
            <a:ext cx="4261627" cy="1065400"/>
          </a:xfrm>
          <a:prstGeom prst="rect">
            <a:avLst/>
          </a:prstGeom>
          <a:noFill/>
          <a:ln>
            <a:noFill/>
          </a:ln>
        </p:spPr>
      </p:pic>
      <p:sp>
        <p:nvSpPr>
          <p:cNvPr id="97" name="Google Shape;97;p16"/>
          <p:cNvSpPr txBox="1"/>
          <p:nvPr/>
        </p:nvSpPr>
        <p:spPr>
          <a:xfrm>
            <a:off x="3674100" y="589200"/>
            <a:ext cx="897900" cy="35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t>Year 6</a:t>
            </a:r>
            <a:endParaRPr sz="1800"/>
          </a:p>
        </p:txBody>
      </p:sp>
      <p:pic>
        <p:nvPicPr>
          <p:cNvPr id="98" name="Google Shape;98;p16" title="IMG_5426.HEIC"/>
          <p:cNvPicPr preferRelativeResize="0"/>
          <p:nvPr/>
        </p:nvPicPr>
        <p:blipFill>
          <a:blip r:embed="rId5">
            <a:alphaModFix/>
          </a:blip>
          <a:stretch>
            <a:fillRect/>
          </a:stretch>
        </p:blipFill>
        <p:spPr>
          <a:xfrm>
            <a:off x="3674098" y="1370200"/>
            <a:ext cx="2715675" cy="3620900"/>
          </a:xfrm>
          <a:prstGeom prst="rect">
            <a:avLst/>
          </a:prstGeom>
          <a:noFill/>
          <a:ln>
            <a:noFill/>
          </a:ln>
        </p:spPr>
      </p:pic>
      <p:pic>
        <p:nvPicPr>
          <p:cNvPr id="99" name="Google Shape;99;p16" title="IMG_5427.HEIC"/>
          <p:cNvPicPr preferRelativeResize="0"/>
          <p:nvPr/>
        </p:nvPicPr>
        <p:blipFill>
          <a:blip r:embed="rId6">
            <a:alphaModFix/>
          </a:blip>
          <a:stretch>
            <a:fillRect/>
          </a:stretch>
        </p:blipFill>
        <p:spPr>
          <a:xfrm>
            <a:off x="6446706" y="216030"/>
            <a:ext cx="2667425" cy="3556567"/>
          </a:xfrm>
          <a:prstGeom prst="rect">
            <a:avLst/>
          </a:prstGeom>
          <a:noFill/>
          <a:ln>
            <a:noFill/>
          </a:ln>
        </p:spPr>
      </p:pic>
      <p:pic>
        <p:nvPicPr>
          <p:cNvPr id="100" name="Google Shape;100;p16" title="IMG_5425.HEIC"/>
          <p:cNvPicPr preferRelativeResize="0"/>
          <p:nvPr/>
        </p:nvPicPr>
        <p:blipFill>
          <a:blip r:embed="rId7">
            <a:alphaModFix/>
          </a:blip>
          <a:stretch>
            <a:fillRect/>
          </a:stretch>
        </p:blipFill>
        <p:spPr>
          <a:xfrm>
            <a:off x="98025" y="2467775"/>
            <a:ext cx="1892498" cy="2523331"/>
          </a:xfrm>
          <a:prstGeom prst="rect">
            <a:avLst/>
          </a:prstGeom>
          <a:noFill/>
          <a:ln>
            <a:noFill/>
          </a:ln>
        </p:spPr>
      </p:pic>
      <p:sp>
        <p:nvSpPr>
          <p:cNvPr id="101" name="Google Shape;101;p16"/>
          <p:cNvSpPr txBox="1"/>
          <p:nvPr/>
        </p:nvSpPr>
        <p:spPr>
          <a:xfrm>
            <a:off x="1990525" y="2023721"/>
            <a:ext cx="17334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Year 6 have been studying the circulatory system and discussing how to stay healthy. </a:t>
            </a:r>
            <a:endParaRPr sz="1800">
              <a:solidFill>
                <a:schemeClr val="dk2"/>
              </a:solidFill>
            </a:endParaRPr>
          </a:p>
        </p:txBody>
      </p:sp>
      <p:sp>
        <p:nvSpPr>
          <p:cNvPr id="102" name="Google Shape;102;p16"/>
          <p:cNvSpPr txBox="1"/>
          <p:nvPr/>
        </p:nvSpPr>
        <p:spPr>
          <a:xfrm>
            <a:off x="6488300" y="3658316"/>
            <a:ext cx="25842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We chose how to present this information following our </a:t>
            </a:r>
            <a:r>
              <a:rPr lang="en-GB" sz="1800">
                <a:solidFill>
                  <a:schemeClr val="dk2"/>
                </a:solidFill>
              </a:rPr>
              <a:t>learning</a:t>
            </a:r>
            <a:r>
              <a:rPr lang="en-GB" sz="1800">
                <a:solidFill>
                  <a:schemeClr val="dk2"/>
                </a:solidFill>
              </a:rPr>
              <a:t> about the effects of different drugs.</a:t>
            </a:r>
            <a:endParaRPr sz="1800">
              <a:solidFill>
                <a:schemeClr val="dk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06" name="Shape 106"/>
        <p:cNvGrpSpPr/>
        <p:nvPr/>
      </p:nvGrpSpPr>
      <p:grpSpPr>
        <a:xfrm>
          <a:off x="0" y="0"/>
          <a:ext cx="0" cy="0"/>
          <a:chOff x="0" y="0"/>
          <a:chExt cx="0" cy="0"/>
        </a:xfrm>
      </p:grpSpPr>
      <p:pic>
        <p:nvPicPr>
          <p:cNvPr id="107" name="Google Shape;107;p17"/>
          <p:cNvPicPr preferRelativeResize="0"/>
          <p:nvPr/>
        </p:nvPicPr>
        <p:blipFill rotWithShape="1">
          <a:blip r:embed="rId3">
            <a:alphaModFix/>
          </a:blip>
          <a:srcRect b="2847" l="0" r="0" t="0"/>
          <a:stretch/>
        </p:blipFill>
        <p:spPr>
          <a:xfrm>
            <a:off x="228500" y="152400"/>
            <a:ext cx="963950" cy="927925"/>
          </a:xfrm>
          <a:prstGeom prst="rect">
            <a:avLst/>
          </a:prstGeom>
          <a:noFill/>
          <a:ln>
            <a:noFill/>
          </a:ln>
        </p:spPr>
      </p:pic>
      <p:sp>
        <p:nvSpPr>
          <p:cNvPr id="108" name="Google Shape;108;p17"/>
          <p:cNvSpPr txBox="1"/>
          <p:nvPr/>
        </p:nvSpPr>
        <p:spPr>
          <a:xfrm>
            <a:off x="1922875" y="334813"/>
            <a:ext cx="6178200" cy="563100"/>
          </a:xfrm>
          <a:prstGeom prst="rect">
            <a:avLst/>
          </a:prstGeom>
          <a:solidFill>
            <a:schemeClr val="lt1"/>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solidFill>
                  <a:schemeClr val="dk1"/>
                </a:solidFill>
              </a:rPr>
              <a:t>What can you do at </a:t>
            </a:r>
            <a:r>
              <a:rPr lang="en-GB" sz="2300">
                <a:solidFill>
                  <a:schemeClr val="dk1"/>
                </a:solidFill>
              </a:rPr>
              <a:t>home</a:t>
            </a:r>
            <a:r>
              <a:rPr lang="en-GB" sz="2300">
                <a:solidFill>
                  <a:schemeClr val="dk1"/>
                </a:solidFill>
              </a:rPr>
              <a:t> to support learning? </a:t>
            </a:r>
            <a:endParaRPr sz="2300">
              <a:solidFill>
                <a:schemeClr val="dk1"/>
              </a:solidFill>
            </a:endParaRPr>
          </a:p>
        </p:txBody>
      </p:sp>
      <p:sp>
        <p:nvSpPr>
          <p:cNvPr id="109" name="Google Shape;109;p17"/>
          <p:cNvSpPr/>
          <p:nvPr/>
        </p:nvSpPr>
        <p:spPr>
          <a:xfrm>
            <a:off x="4706575" y="1213200"/>
            <a:ext cx="4307700" cy="3774000"/>
          </a:xfrm>
          <a:prstGeom prst="rect">
            <a:avLst/>
          </a:prstGeom>
          <a:solidFill>
            <a:srgbClr val="FCE5C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7"/>
          <p:cNvSpPr txBox="1"/>
          <p:nvPr/>
        </p:nvSpPr>
        <p:spPr>
          <a:xfrm>
            <a:off x="5133175" y="1213125"/>
            <a:ext cx="3454500" cy="304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GB" sz="1800">
                <a:solidFill>
                  <a:schemeClr val="dk1"/>
                </a:solidFill>
              </a:rPr>
              <a:t>Great Talking!</a:t>
            </a:r>
            <a:endParaRPr b="1" sz="1800">
              <a:solidFill>
                <a:schemeClr val="dk1"/>
              </a:solidFill>
            </a:endParaRPr>
          </a:p>
        </p:txBody>
      </p:sp>
      <p:sp>
        <p:nvSpPr>
          <p:cNvPr id="111" name="Google Shape;111;p17"/>
          <p:cNvSpPr/>
          <p:nvPr/>
        </p:nvSpPr>
        <p:spPr>
          <a:xfrm>
            <a:off x="281911" y="1213125"/>
            <a:ext cx="4307700" cy="3774000"/>
          </a:xfrm>
          <a:prstGeom prst="rect">
            <a:avLst/>
          </a:prstGeom>
          <a:solidFill>
            <a:srgbClr val="D9EAD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GB"/>
              <a:t>Please remember to check that food you send in to school is NUT FREE.</a:t>
            </a:r>
            <a:endParaRPr/>
          </a:p>
          <a:p>
            <a:pPr indent="0" lvl="0" marL="0" rtl="0" algn="ctr">
              <a:spcBef>
                <a:spcPts val="0"/>
              </a:spcBef>
              <a:spcAft>
                <a:spcPts val="0"/>
              </a:spcAft>
              <a:buNone/>
            </a:pPr>
            <a:r>
              <a:rPr lang="en-GB"/>
              <a:t>We have had some items recently, </a:t>
            </a:r>
            <a:r>
              <a:rPr lang="en-GB"/>
              <a:t>usually</a:t>
            </a:r>
            <a:r>
              <a:rPr lang="en-GB"/>
              <a:t> in packed lunches that say ‘may contain…’ This is especially worth checking on ‘health bars’ such as flap jack type bars and items containing chocolate. </a:t>
            </a:r>
            <a:endParaRPr/>
          </a:p>
        </p:txBody>
      </p:sp>
      <p:pic>
        <p:nvPicPr>
          <p:cNvPr id="112" name="Google Shape;112;p17" title="images.jpg"/>
          <p:cNvPicPr preferRelativeResize="0"/>
          <p:nvPr/>
        </p:nvPicPr>
        <p:blipFill>
          <a:blip r:embed="rId4">
            <a:alphaModFix/>
          </a:blip>
          <a:stretch>
            <a:fillRect/>
          </a:stretch>
        </p:blipFill>
        <p:spPr>
          <a:xfrm>
            <a:off x="4810475" y="1654450"/>
            <a:ext cx="2164600" cy="3243925"/>
          </a:xfrm>
          <a:prstGeom prst="rect">
            <a:avLst/>
          </a:prstGeom>
          <a:noFill/>
          <a:ln>
            <a:noFill/>
          </a:ln>
        </p:spPr>
      </p:pic>
      <p:sp>
        <p:nvSpPr>
          <p:cNvPr id="113" name="Google Shape;113;p17"/>
          <p:cNvSpPr txBox="1"/>
          <p:nvPr/>
        </p:nvSpPr>
        <p:spPr>
          <a:xfrm>
            <a:off x="7096825" y="1684875"/>
            <a:ext cx="1780500" cy="321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200"/>
              <a:t>Encouraging your child to speak clearly is </a:t>
            </a:r>
            <a:r>
              <a:rPr lang="en-GB" sz="1200"/>
              <a:t>important. Make sure they do not have an obstructions such as pacifiers, bottles, fingers etc. Encourage them to speak in full sentences. Give them time to respond; pause after asking a question because children often need longer than adults to organise their thoughts and find the words they want. </a:t>
            </a:r>
            <a:endParaRPr sz="1200"/>
          </a:p>
        </p:txBody>
      </p:sp>
      <p:pic>
        <p:nvPicPr>
          <p:cNvPr id="114" name="Google Shape;114;p17" title="download.jpg"/>
          <p:cNvPicPr preferRelativeResize="0"/>
          <p:nvPr/>
        </p:nvPicPr>
        <p:blipFill>
          <a:blip r:embed="rId5">
            <a:alphaModFix/>
          </a:blip>
          <a:stretch>
            <a:fillRect/>
          </a:stretch>
        </p:blipFill>
        <p:spPr>
          <a:xfrm>
            <a:off x="1464200" y="1213200"/>
            <a:ext cx="1943100" cy="1828800"/>
          </a:xfrm>
          <a:prstGeom prst="rect">
            <a:avLst/>
          </a:prstGeom>
          <a:solidFill>
            <a:srgbClr val="D9EAD3"/>
          </a:solid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18" name="Shape 118"/>
        <p:cNvGrpSpPr/>
        <p:nvPr/>
      </p:nvGrpSpPr>
      <p:grpSpPr>
        <a:xfrm>
          <a:off x="0" y="0"/>
          <a:ext cx="0" cy="0"/>
          <a:chOff x="0" y="0"/>
          <a:chExt cx="0" cy="0"/>
        </a:xfrm>
      </p:grpSpPr>
      <p:grpSp>
        <p:nvGrpSpPr>
          <p:cNvPr id="119" name="Google Shape;119;p18"/>
          <p:cNvGrpSpPr/>
          <p:nvPr/>
        </p:nvGrpSpPr>
        <p:grpSpPr>
          <a:xfrm>
            <a:off x="152400" y="0"/>
            <a:ext cx="8839200" cy="5143500"/>
            <a:chOff x="152400" y="0"/>
            <a:chExt cx="8839200" cy="5143500"/>
          </a:xfrm>
        </p:grpSpPr>
        <p:pic>
          <p:nvPicPr>
            <p:cNvPr id="120" name="Google Shape;120;p18"/>
            <p:cNvPicPr preferRelativeResize="0"/>
            <p:nvPr/>
          </p:nvPicPr>
          <p:blipFill>
            <a:blip r:embed="rId3">
              <a:alphaModFix/>
            </a:blip>
            <a:stretch>
              <a:fillRect/>
            </a:stretch>
          </p:blipFill>
          <p:spPr>
            <a:xfrm>
              <a:off x="152400" y="152400"/>
              <a:ext cx="826700" cy="4838702"/>
            </a:xfrm>
            <a:prstGeom prst="rect">
              <a:avLst/>
            </a:prstGeom>
            <a:noFill/>
            <a:ln>
              <a:noFill/>
            </a:ln>
          </p:spPr>
        </p:pic>
        <p:sp>
          <p:nvSpPr>
            <p:cNvPr id="121" name="Google Shape;121;p18"/>
            <p:cNvSpPr txBox="1"/>
            <p:nvPr/>
          </p:nvSpPr>
          <p:spPr>
            <a:xfrm>
              <a:off x="1148975" y="152400"/>
              <a:ext cx="3238500" cy="1785600"/>
            </a:xfrm>
            <a:prstGeom prst="rect">
              <a:avLst/>
            </a:prstGeom>
            <a:solidFill>
              <a:srgbClr val="FFFFFF"/>
            </a:solidFill>
            <a:ln cap="flat" cmpd="sng" w="9525">
              <a:solidFill>
                <a:srgbClr val="FF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rgbClr val="000000"/>
                  </a:solidFill>
                </a:rPr>
                <a:t>Word Wizard</a:t>
              </a:r>
              <a:r>
                <a:rPr b="1" lang="en-GB" sz="1800"/>
                <a:t> Winners</a:t>
              </a:r>
              <a:r>
                <a:rPr b="1" lang="en-GB" sz="1800">
                  <a:solidFill>
                    <a:srgbClr val="000000"/>
                  </a:solidFill>
                </a:rPr>
                <a:t>:</a:t>
              </a:r>
              <a:endParaRPr b="1" sz="1800"/>
            </a:p>
            <a:p>
              <a:pPr indent="0" lvl="0" marL="0" rtl="0" algn="l">
                <a:spcBef>
                  <a:spcPts val="0"/>
                </a:spcBef>
                <a:spcAft>
                  <a:spcPts val="0"/>
                </a:spcAft>
                <a:buNone/>
              </a:pPr>
              <a:r>
                <a:rPr b="1" lang="en-GB" sz="1800"/>
                <a:t>Year 4 - Class 9</a:t>
              </a:r>
              <a:endParaRPr b="1" sz="1800"/>
            </a:p>
            <a:p>
              <a:pPr indent="0" lvl="0" marL="0" rtl="0" algn="l">
                <a:spcBef>
                  <a:spcPts val="0"/>
                </a:spcBef>
                <a:spcAft>
                  <a:spcPts val="0"/>
                </a:spcAft>
                <a:buNone/>
              </a:pPr>
              <a:r>
                <a:rPr b="1" lang="en-GB" sz="1800"/>
                <a:t>Year 5 - Class 11</a:t>
              </a:r>
              <a:endParaRPr b="1" sz="1800"/>
            </a:p>
            <a:p>
              <a:pPr indent="0" lvl="0" marL="0" rtl="0" algn="l">
                <a:spcBef>
                  <a:spcPts val="0"/>
                </a:spcBef>
                <a:spcAft>
                  <a:spcPts val="0"/>
                </a:spcAft>
                <a:buNone/>
              </a:pPr>
              <a:r>
                <a:rPr b="1" lang="en-GB" sz="1800"/>
                <a:t>Year 6 - Class 13</a:t>
              </a:r>
              <a:endParaRPr b="1" sz="1800"/>
            </a:p>
            <a:p>
              <a:pPr indent="0" lvl="0" marL="0" rtl="0" algn="l">
                <a:spcBef>
                  <a:spcPts val="0"/>
                </a:spcBef>
                <a:spcAft>
                  <a:spcPts val="0"/>
                </a:spcAft>
                <a:buNone/>
              </a:pPr>
              <a:r>
                <a:t/>
              </a:r>
              <a:endParaRPr sz="1600"/>
            </a:p>
            <a:p>
              <a:pPr indent="0" lvl="0" marL="0" rtl="0" algn="l">
                <a:spcBef>
                  <a:spcPts val="0"/>
                </a:spcBef>
                <a:spcAft>
                  <a:spcPts val="0"/>
                </a:spcAft>
                <a:buNone/>
              </a:pPr>
              <a:r>
                <a:t/>
              </a:r>
              <a:endParaRPr sz="1600"/>
            </a:p>
          </p:txBody>
        </p:sp>
        <p:pic>
          <p:nvPicPr>
            <p:cNvPr id="122" name="Google Shape;122;p18"/>
            <p:cNvPicPr preferRelativeResize="0"/>
            <p:nvPr/>
          </p:nvPicPr>
          <p:blipFill>
            <a:blip r:embed="rId4">
              <a:alphaModFix/>
            </a:blip>
            <a:stretch>
              <a:fillRect/>
            </a:stretch>
          </p:blipFill>
          <p:spPr>
            <a:xfrm>
              <a:off x="2524900" y="1607971"/>
              <a:ext cx="397705" cy="606925"/>
            </a:xfrm>
            <a:prstGeom prst="rect">
              <a:avLst/>
            </a:prstGeom>
            <a:noFill/>
            <a:ln>
              <a:noFill/>
            </a:ln>
          </p:spPr>
        </p:pic>
        <p:pic>
          <p:nvPicPr>
            <p:cNvPr id="123" name="Google Shape;123;p18"/>
            <p:cNvPicPr preferRelativeResize="0"/>
            <p:nvPr/>
          </p:nvPicPr>
          <p:blipFill>
            <a:blip r:embed="rId5">
              <a:alphaModFix/>
            </a:blip>
            <a:stretch>
              <a:fillRect/>
            </a:stretch>
          </p:blipFill>
          <p:spPr>
            <a:xfrm>
              <a:off x="1145575" y="2249800"/>
              <a:ext cx="3260402" cy="2880300"/>
            </a:xfrm>
            <a:prstGeom prst="rect">
              <a:avLst/>
            </a:prstGeom>
            <a:noFill/>
            <a:ln>
              <a:noFill/>
            </a:ln>
          </p:spPr>
        </p:pic>
        <p:pic>
          <p:nvPicPr>
            <p:cNvPr id="124" name="Google Shape;124;p18"/>
            <p:cNvPicPr preferRelativeResize="0"/>
            <p:nvPr/>
          </p:nvPicPr>
          <p:blipFill>
            <a:blip r:embed="rId6">
              <a:alphaModFix/>
            </a:blip>
            <a:stretch>
              <a:fillRect/>
            </a:stretch>
          </p:blipFill>
          <p:spPr>
            <a:xfrm>
              <a:off x="7277100" y="0"/>
              <a:ext cx="1714500" cy="5143500"/>
            </a:xfrm>
            <a:prstGeom prst="rect">
              <a:avLst/>
            </a:prstGeom>
            <a:noFill/>
            <a:ln>
              <a:noFill/>
            </a:ln>
          </p:spPr>
        </p:pic>
        <p:sp>
          <p:nvSpPr>
            <p:cNvPr id="125" name="Google Shape;125;p18"/>
            <p:cNvSpPr txBox="1"/>
            <p:nvPr/>
          </p:nvSpPr>
          <p:spPr>
            <a:xfrm>
              <a:off x="4557350" y="152400"/>
              <a:ext cx="2597100" cy="38295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737373"/>
                </a:solidFill>
                <a:latin typeface="Roboto"/>
                <a:ea typeface="Roboto"/>
                <a:cs typeface="Roboto"/>
                <a:sym typeface="Roboto"/>
              </a:endParaRPr>
            </a:p>
          </p:txBody>
        </p:sp>
        <p:pic>
          <p:nvPicPr>
            <p:cNvPr id="126" name="Google Shape;126;p18"/>
            <p:cNvPicPr preferRelativeResize="0"/>
            <p:nvPr/>
          </p:nvPicPr>
          <p:blipFill>
            <a:blip r:embed="rId7">
              <a:alphaModFix/>
            </a:blip>
            <a:stretch>
              <a:fillRect/>
            </a:stretch>
          </p:blipFill>
          <p:spPr>
            <a:xfrm>
              <a:off x="4603412" y="229087"/>
              <a:ext cx="2457500" cy="760375"/>
            </a:xfrm>
            <a:prstGeom prst="rect">
              <a:avLst/>
            </a:prstGeom>
            <a:noFill/>
            <a:ln>
              <a:noFill/>
            </a:ln>
          </p:spPr>
        </p:pic>
        <p:sp>
          <p:nvSpPr>
            <p:cNvPr id="127" name="Google Shape;127;p18"/>
            <p:cNvSpPr txBox="1"/>
            <p:nvPr/>
          </p:nvSpPr>
          <p:spPr>
            <a:xfrm>
              <a:off x="4690700" y="989450"/>
              <a:ext cx="2274300" cy="2880300"/>
            </a:xfrm>
            <a:prstGeom prst="rect">
              <a:avLst/>
            </a:prstGeom>
            <a:solidFill>
              <a:srgbClr val="FF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700">
                  <a:latin typeface="Roboto"/>
                  <a:ea typeface="Roboto"/>
                  <a:cs typeface="Roboto"/>
                  <a:sym typeface="Roboto"/>
                </a:rPr>
                <a:t>Fred says ‘Well done’ to Mrs Poole’s group who are reading super speedily and learning all their Set 3 sounds! </a:t>
              </a:r>
              <a:endParaRPr sz="1700">
                <a:latin typeface="Roboto"/>
                <a:ea typeface="Roboto"/>
                <a:cs typeface="Roboto"/>
                <a:sym typeface="Roboto"/>
              </a:endParaRPr>
            </a:p>
          </p:txBody>
        </p:sp>
        <p:sp>
          <p:nvSpPr>
            <p:cNvPr id="128" name="Google Shape;128;p18"/>
            <p:cNvSpPr txBox="1"/>
            <p:nvPr/>
          </p:nvSpPr>
          <p:spPr>
            <a:xfrm>
              <a:off x="2878525" y="2989025"/>
              <a:ext cx="1402500" cy="1754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t>Mrs Guerin recommends: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sz="1000"/>
                <a:t>Squirrel</a:t>
              </a:r>
              <a:r>
                <a:rPr lang="en-GB" sz="1000"/>
                <a:t> is convinced someone is stealing the beautiful leaves off the tree. Will they </a:t>
              </a:r>
              <a:r>
                <a:rPr lang="en-GB" sz="1000"/>
                <a:t>find</a:t>
              </a:r>
              <a:r>
                <a:rPr lang="en-GB" sz="1000"/>
                <a:t> who the leaf </a:t>
              </a:r>
              <a:r>
                <a:rPr lang="en-GB" sz="1000"/>
                <a:t>thief is</a:t>
              </a:r>
              <a:r>
                <a:rPr lang="en-GB" sz="1000"/>
                <a:t>?</a:t>
              </a:r>
              <a:endParaRPr sz="1100"/>
            </a:p>
          </p:txBody>
        </p:sp>
      </p:grpSp>
      <p:pic>
        <p:nvPicPr>
          <p:cNvPr id="129" name="Google Shape;129;p18"/>
          <p:cNvPicPr preferRelativeResize="0"/>
          <p:nvPr/>
        </p:nvPicPr>
        <p:blipFill>
          <a:blip r:embed="rId8">
            <a:alphaModFix/>
          </a:blip>
          <a:stretch>
            <a:fillRect/>
          </a:stretch>
        </p:blipFill>
        <p:spPr>
          <a:xfrm>
            <a:off x="1531425" y="3171549"/>
            <a:ext cx="1284150" cy="1489750"/>
          </a:xfrm>
          <a:prstGeom prst="rect">
            <a:avLst/>
          </a:prstGeom>
          <a:noFill/>
          <a:ln>
            <a:noFill/>
          </a:ln>
        </p:spPr>
      </p:pic>
      <p:sp>
        <p:nvSpPr>
          <p:cNvPr id="130" name="Google Shape;130;p18"/>
          <p:cNvSpPr txBox="1"/>
          <p:nvPr/>
        </p:nvSpPr>
        <p:spPr>
          <a:xfrm>
            <a:off x="7260500" y="810900"/>
            <a:ext cx="1731000" cy="120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a:t>Miss Hunter recommends: </a:t>
            </a:r>
            <a:endParaRPr/>
          </a:p>
          <a:p>
            <a:pPr indent="0" lvl="0" marL="0" rtl="0" algn="l">
              <a:spcBef>
                <a:spcPts val="0"/>
              </a:spcBef>
              <a:spcAft>
                <a:spcPts val="0"/>
              </a:spcAft>
              <a:buNone/>
            </a:pPr>
            <a:r>
              <a:rPr lang="en-GB" sz="1100"/>
              <a:t>On her thirteenth birthday, a trainee witch who struggles with spells leaves home with her black cat, Jiji, to start an independent life using her flying abilities to make her way in the world and make new friends.</a:t>
            </a:r>
            <a:endParaRPr sz="1100"/>
          </a:p>
        </p:txBody>
      </p:sp>
      <p:pic>
        <p:nvPicPr>
          <p:cNvPr id="131" name="Google Shape;131;p18"/>
          <p:cNvPicPr preferRelativeResize="0"/>
          <p:nvPr/>
        </p:nvPicPr>
        <p:blipFill>
          <a:blip r:embed="rId9">
            <a:alphaModFix/>
          </a:blip>
          <a:stretch>
            <a:fillRect/>
          </a:stretch>
        </p:blipFill>
        <p:spPr>
          <a:xfrm>
            <a:off x="7930000" y="2858525"/>
            <a:ext cx="866875" cy="13782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35" name="Shape 135"/>
        <p:cNvGrpSpPr/>
        <p:nvPr/>
      </p:nvGrpSpPr>
      <p:grpSpPr>
        <a:xfrm>
          <a:off x="0" y="0"/>
          <a:ext cx="0" cy="0"/>
          <a:chOff x="0" y="0"/>
          <a:chExt cx="0" cy="0"/>
        </a:xfrm>
      </p:grpSpPr>
      <p:pic>
        <p:nvPicPr>
          <p:cNvPr id="136" name="Google Shape;136;p19"/>
          <p:cNvPicPr preferRelativeResize="0"/>
          <p:nvPr/>
        </p:nvPicPr>
        <p:blipFill rotWithShape="1">
          <a:blip r:embed="rId3">
            <a:alphaModFix/>
          </a:blip>
          <a:srcRect b="2847" l="0" r="0" t="0"/>
          <a:stretch/>
        </p:blipFill>
        <p:spPr>
          <a:xfrm>
            <a:off x="560350" y="134650"/>
            <a:ext cx="1892498" cy="1821750"/>
          </a:xfrm>
          <a:prstGeom prst="rect">
            <a:avLst/>
          </a:prstGeom>
          <a:noFill/>
          <a:ln>
            <a:noFill/>
          </a:ln>
        </p:spPr>
      </p:pic>
      <p:pic>
        <p:nvPicPr>
          <p:cNvPr id="137" name="Google Shape;137;p19"/>
          <p:cNvPicPr preferRelativeResize="0"/>
          <p:nvPr/>
        </p:nvPicPr>
        <p:blipFill>
          <a:blip r:embed="rId4">
            <a:alphaModFix/>
          </a:blip>
          <a:stretch>
            <a:fillRect/>
          </a:stretch>
        </p:blipFill>
        <p:spPr>
          <a:xfrm>
            <a:off x="152401" y="2092375"/>
            <a:ext cx="2925126" cy="2925126"/>
          </a:xfrm>
          <a:prstGeom prst="rect">
            <a:avLst/>
          </a:prstGeom>
          <a:noFill/>
          <a:ln>
            <a:noFill/>
          </a:ln>
        </p:spPr>
      </p:pic>
      <p:grpSp>
        <p:nvGrpSpPr>
          <p:cNvPr id="138" name="Google Shape;138;p19"/>
          <p:cNvGrpSpPr/>
          <p:nvPr/>
        </p:nvGrpSpPr>
        <p:grpSpPr>
          <a:xfrm>
            <a:off x="6061300" y="382863"/>
            <a:ext cx="2808000" cy="4377775"/>
            <a:chOff x="226075" y="238675"/>
            <a:chExt cx="2808000" cy="4377775"/>
          </a:xfrm>
        </p:grpSpPr>
        <p:sp>
          <p:nvSpPr>
            <p:cNvPr id="139" name="Google Shape;139;p19"/>
            <p:cNvSpPr txBox="1"/>
            <p:nvPr/>
          </p:nvSpPr>
          <p:spPr>
            <a:xfrm>
              <a:off x="226075" y="1452950"/>
              <a:ext cx="2808000" cy="3163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Contact us:</a:t>
              </a:r>
              <a:endParaRPr>
                <a:solidFill>
                  <a:srgbClr val="FFFFFF"/>
                </a:solidFill>
                <a:latin typeface="Roboto"/>
                <a:ea typeface="Roboto"/>
                <a:cs typeface="Roboto"/>
                <a:sym typeface="Roboto"/>
              </a:endParaRPr>
            </a:p>
            <a:p>
              <a:pPr indent="0" lvl="0" marL="0" rtl="0" algn="l">
                <a:lnSpc>
                  <a:spcPct val="115000"/>
                </a:lnSpc>
                <a:spcBef>
                  <a:spcPts val="1600"/>
                </a:spcBef>
                <a:spcAft>
                  <a:spcPts val="0"/>
                </a:spcAft>
                <a:buNone/>
              </a:pPr>
              <a:r>
                <a:rPr lang="en-GB">
                  <a:solidFill>
                    <a:srgbClr val="FFFFFF"/>
                  </a:solidFill>
                  <a:latin typeface="Roboto"/>
                  <a:ea typeface="Roboto"/>
                  <a:cs typeface="Roboto"/>
                  <a:sym typeface="Roboto"/>
                </a:rPr>
                <a:t>Cavalry Primary School</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Cavalry Drive</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March</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Cambridgeshire</a:t>
              </a:r>
              <a:br>
                <a:rPr lang="en-GB">
                  <a:solidFill>
                    <a:srgbClr val="FFFFFF"/>
                  </a:solidFill>
                  <a:latin typeface="Roboto"/>
                  <a:ea typeface="Roboto"/>
                  <a:cs typeface="Roboto"/>
                  <a:sym typeface="Roboto"/>
                </a:rPr>
              </a:br>
              <a:r>
                <a:rPr lang="en-GB">
                  <a:solidFill>
                    <a:srgbClr val="FFFFFF"/>
                  </a:solidFill>
                  <a:latin typeface="Roboto"/>
                  <a:ea typeface="Roboto"/>
                  <a:cs typeface="Roboto"/>
                  <a:sym typeface="Roboto"/>
                </a:rPr>
                <a:t>PE15 9EQ</a:t>
              </a:r>
              <a:endParaRPr>
                <a:solidFill>
                  <a:srgbClr val="FFFFFF"/>
                </a:solidFill>
                <a:latin typeface="Roboto"/>
                <a:ea typeface="Roboto"/>
                <a:cs typeface="Roboto"/>
                <a:sym typeface="Roboto"/>
              </a:endParaRPr>
            </a:p>
            <a:p>
              <a:pPr indent="0" lvl="0" marL="0" rtl="0" algn="l">
                <a:lnSpc>
                  <a:spcPct val="115000"/>
                </a:lnSpc>
                <a:spcBef>
                  <a:spcPts val="1600"/>
                </a:spcBef>
                <a:spcAft>
                  <a:spcPts val="0"/>
                </a:spcAft>
                <a:buNone/>
              </a:pPr>
              <a:r>
                <a:rPr lang="en-GB" u="sng">
                  <a:solidFill>
                    <a:srgbClr val="FFFFFF"/>
                  </a:solidFill>
                  <a:latin typeface="Roboto"/>
                  <a:ea typeface="Roboto"/>
                  <a:cs typeface="Roboto"/>
                  <a:sym typeface="Roboto"/>
                  <a:hlinkClick r:id="rId5">
                    <a:extLst>
                      <a:ext uri="{A12FA001-AC4F-418D-AE19-62706E023703}">
                        <ahyp:hlinkClr val="tx"/>
                      </a:ext>
                    </a:extLst>
                  </a:hlinkClick>
                </a:rPr>
                <a:t>office@cavalryprimary.org</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Tel: 01354 652814</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sz="1200">
                <a:solidFill>
                  <a:srgbClr val="F9FAFB"/>
                </a:solidFill>
                <a:highlight>
                  <a:srgbClr val="0F1C59"/>
                </a:highlight>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t/>
              </a:r>
              <a:endParaRPr>
                <a:solidFill>
                  <a:srgbClr val="FFFFFF"/>
                </a:solidFill>
                <a:latin typeface="Roboto"/>
                <a:ea typeface="Roboto"/>
                <a:cs typeface="Roboto"/>
                <a:sym typeface="Roboto"/>
              </a:endParaRPr>
            </a:p>
            <a:p>
              <a:pPr indent="0" lvl="0" marL="0" rtl="0" algn="l">
                <a:lnSpc>
                  <a:spcPct val="115000"/>
                </a:lnSpc>
                <a:spcBef>
                  <a:spcPts val="0"/>
                </a:spcBef>
                <a:spcAft>
                  <a:spcPts val="0"/>
                </a:spcAft>
                <a:buNone/>
              </a:pPr>
              <a:r>
                <a:rPr lang="en-GB">
                  <a:solidFill>
                    <a:srgbClr val="FFFFFF"/>
                  </a:solidFill>
                  <a:latin typeface="Roboto"/>
                  <a:ea typeface="Roboto"/>
                  <a:cs typeface="Roboto"/>
                  <a:sym typeface="Roboto"/>
                </a:rPr>
                <a:t> </a:t>
              </a:r>
              <a:endParaRPr>
                <a:solidFill>
                  <a:srgbClr val="FFFFFF"/>
                </a:solidFill>
                <a:latin typeface="Roboto"/>
                <a:ea typeface="Roboto"/>
                <a:cs typeface="Roboto"/>
                <a:sym typeface="Roboto"/>
              </a:endParaRPr>
            </a:p>
          </p:txBody>
        </p:sp>
        <p:pic>
          <p:nvPicPr>
            <p:cNvPr id="140" name="Google Shape;140;p19"/>
            <p:cNvPicPr preferRelativeResize="0"/>
            <p:nvPr/>
          </p:nvPicPr>
          <p:blipFill>
            <a:blip r:embed="rId6">
              <a:alphaModFix/>
            </a:blip>
            <a:stretch>
              <a:fillRect/>
            </a:stretch>
          </p:blipFill>
          <p:spPr>
            <a:xfrm flipH="1">
              <a:off x="1277850" y="238675"/>
              <a:ext cx="1150651" cy="1095299"/>
            </a:xfrm>
            <a:prstGeom prst="rect">
              <a:avLst/>
            </a:prstGeom>
            <a:noFill/>
            <a:ln>
              <a:noFill/>
            </a:ln>
          </p:spPr>
        </p:pic>
        <p:sp>
          <p:nvSpPr>
            <p:cNvPr id="141" name="Google Shape;141;p19"/>
            <p:cNvSpPr txBox="1"/>
            <p:nvPr/>
          </p:nvSpPr>
          <p:spPr>
            <a:xfrm>
              <a:off x="389075" y="560100"/>
              <a:ext cx="962100" cy="56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500">
                  <a:solidFill>
                    <a:srgbClr val="FFFFFF"/>
                  </a:solidFill>
                  <a:latin typeface="Roboto"/>
                  <a:ea typeface="Roboto"/>
                  <a:cs typeface="Roboto"/>
                  <a:sym typeface="Roboto"/>
                </a:rPr>
                <a:t>Cavalry Website</a:t>
              </a:r>
              <a:endParaRPr sz="1500">
                <a:solidFill>
                  <a:srgbClr val="FFFFFF"/>
                </a:solidFill>
                <a:latin typeface="Roboto"/>
                <a:ea typeface="Roboto"/>
                <a:cs typeface="Roboto"/>
                <a:sym typeface="Roboto"/>
              </a:endParaRPr>
            </a:p>
          </p:txBody>
        </p:sp>
      </p:grpSp>
      <p:pic>
        <p:nvPicPr>
          <p:cNvPr id="142" name="Google Shape;142;p19"/>
          <p:cNvPicPr preferRelativeResize="0"/>
          <p:nvPr/>
        </p:nvPicPr>
        <p:blipFill>
          <a:blip r:embed="rId7">
            <a:alphaModFix/>
          </a:blip>
          <a:stretch>
            <a:fillRect/>
          </a:stretch>
        </p:blipFill>
        <p:spPr>
          <a:xfrm>
            <a:off x="3267864" y="211593"/>
            <a:ext cx="2603102" cy="2011507"/>
          </a:xfrm>
          <a:prstGeom prst="rect">
            <a:avLst/>
          </a:prstGeom>
          <a:noFill/>
          <a:ln>
            <a:noFill/>
          </a:ln>
        </p:spPr>
      </p:pic>
      <p:sp>
        <p:nvSpPr>
          <p:cNvPr id="143" name="Google Shape;143;p19"/>
          <p:cNvSpPr txBox="1"/>
          <p:nvPr/>
        </p:nvSpPr>
        <p:spPr>
          <a:xfrm>
            <a:off x="3267863" y="2223088"/>
            <a:ext cx="2603100" cy="2663700"/>
          </a:xfrm>
          <a:prstGeom prst="rect">
            <a:avLst/>
          </a:prstGeom>
          <a:solidFill>
            <a:srgbClr val="00FFFF"/>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1"/>
                </a:solidFill>
                <a:latin typeface="Roboto"/>
                <a:ea typeface="Roboto"/>
                <a:cs typeface="Roboto"/>
                <a:sym typeface="Roboto"/>
              </a:rPr>
              <a:t>We are aiming for 97% attendance. </a:t>
            </a:r>
            <a:endParaRPr sz="1800">
              <a:solidFill>
                <a:schemeClr val="dk1"/>
              </a:solidFill>
              <a:latin typeface="Roboto"/>
              <a:ea typeface="Roboto"/>
              <a:cs typeface="Roboto"/>
              <a:sym typeface="Roboto"/>
            </a:endParaRPr>
          </a:p>
          <a:p>
            <a:pPr indent="0" lvl="0" marL="0" rtl="0" algn="l">
              <a:spcBef>
                <a:spcPts val="0"/>
              </a:spcBef>
              <a:spcAft>
                <a:spcPts val="0"/>
              </a:spcAft>
              <a:buNone/>
            </a:pPr>
            <a:r>
              <a:t/>
            </a:r>
            <a:endParaRPr sz="1800">
              <a:solidFill>
                <a:schemeClr val="dk1"/>
              </a:solidFill>
              <a:latin typeface="Roboto"/>
              <a:ea typeface="Roboto"/>
              <a:cs typeface="Roboto"/>
              <a:sym typeface="Roboto"/>
            </a:endParaRPr>
          </a:p>
          <a:p>
            <a:pPr indent="0" lvl="0" marL="0" rtl="0" algn="l">
              <a:spcBef>
                <a:spcPts val="0"/>
              </a:spcBef>
              <a:spcAft>
                <a:spcPts val="0"/>
              </a:spcAft>
              <a:buNone/>
            </a:pPr>
            <a:r>
              <a:rPr lang="en-GB" sz="1800">
                <a:solidFill>
                  <a:schemeClr val="dk1"/>
                </a:solidFill>
                <a:latin typeface="Roboto"/>
                <a:ea typeface="Roboto"/>
                <a:cs typeface="Roboto"/>
                <a:sym typeface="Roboto"/>
              </a:rPr>
              <a:t>This week, our classes with the highest attendance are…</a:t>
            </a:r>
            <a:endParaRPr sz="1800">
              <a:solidFill>
                <a:schemeClr val="dk1"/>
              </a:solidFill>
              <a:latin typeface="Roboto"/>
              <a:ea typeface="Roboto"/>
              <a:cs typeface="Roboto"/>
              <a:sym typeface="Roboto"/>
            </a:endParaRPr>
          </a:p>
          <a:p>
            <a:pPr indent="0" lvl="0" marL="0" rtl="0" algn="l">
              <a:spcBef>
                <a:spcPts val="0"/>
              </a:spcBef>
              <a:spcAft>
                <a:spcPts val="0"/>
              </a:spcAft>
              <a:buNone/>
            </a:pPr>
            <a:r>
              <a:rPr lang="en-GB" sz="1800">
                <a:solidFill>
                  <a:schemeClr val="dk1"/>
                </a:solidFill>
                <a:latin typeface="Roboto"/>
                <a:ea typeface="Roboto"/>
                <a:cs typeface="Roboto"/>
                <a:sym typeface="Roboto"/>
              </a:rPr>
              <a:t>KS1 - Class 6  97.33%</a:t>
            </a:r>
            <a:br>
              <a:rPr lang="en-GB" sz="1800">
                <a:solidFill>
                  <a:schemeClr val="dk1"/>
                </a:solidFill>
                <a:latin typeface="Roboto"/>
                <a:ea typeface="Roboto"/>
                <a:cs typeface="Roboto"/>
                <a:sym typeface="Roboto"/>
              </a:rPr>
            </a:br>
            <a:r>
              <a:rPr lang="en-GB" sz="1800">
                <a:solidFill>
                  <a:schemeClr val="dk1"/>
                </a:solidFill>
                <a:latin typeface="Roboto"/>
                <a:ea typeface="Roboto"/>
                <a:cs typeface="Roboto"/>
                <a:sym typeface="Roboto"/>
              </a:rPr>
              <a:t>KS2 - Class 7  97.2%</a:t>
            </a:r>
            <a:endParaRPr sz="1800">
              <a:solidFill>
                <a:schemeClr val="dk1"/>
              </a:solidFill>
              <a:latin typeface="Roboto"/>
              <a:ea typeface="Roboto"/>
              <a:cs typeface="Roboto"/>
              <a:sym typeface="Roboto"/>
            </a:endParaRPr>
          </a:p>
          <a:p>
            <a:pPr indent="0" lvl="0" marL="0" rtl="0" algn="ctr">
              <a:spcBef>
                <a:spcPts val="0"/>
              </a:spcBef>
              <a:spcAft>
                <a:spcPts val="0"/>
              </a:spcAft>
              <a:buNone/>
            </a:pPr>
            <a:r>
              <a:rPr lang="en-GB" sz="1800">
                <a:solidFill>
                  <a:srgbClr val="0277BD"/>
                </a:solidFill>
                <a:latin typeface="Roboto"/>
                <a:ea typeface="Roboto"/>
                <a:cs typeface="Roboto"/>
                <a:sym typeface="Roboto"/>
              </a:rPr>
              <a:t>WELL DONE</a:t>
            </a:r>
            <a:endParaRPr sz="1800">
              <a:solidFill>
                <a:srgbClr val="0277BD"/>
              </a:solidFill>
              <a:latin typeface="Roboto"/>
              <a:ea typeface="Roboto"/>
              <a:cs typeface="Roboto"/>
              <a:sym typeface="Roboto"/>
            </a:endParaRPr>
          </a:p>
          <a:p>
            <a:pPr indent="0" lvl="0" marL="0" rtl="0" algn="l">
              <a:spcBef>
                <a:spcPts val="0"/>
              </a:spcBef>
              <a:spcAft>
                <a:spcPts val="0"/>
              </a:spcAft>
              <a:buNone/>
            </a:pPr>
            <a:r>
              <a:t/>
            </a:r>
            <a:endParaRPr sz="1800">
              <a:solidFill>
                <a:srgbClr val="737373"/>
              </a:solidFill>
              <a:latin typeface="Roboto"/>
              <a:ea typeface="Roboto"/>
              <a:cs typeface="Roboto"/>
              <a:sym typeface="Roboto"/>
            </a:endParaRPr>
          </a:p>
          <a:p>
            <a:pPr indent="0" lvl="0" marL="0" rtl="0" algn="ctr">
              <a:spcBef>
                <a:spcPts val="0"/>
              </a:spcBef>
              <a:spcAft>
                <a:spcPts val="0"/>
              </a:spcAft>
              <a:buNone/>
            </a:pPr>
            <a:r>
              <a:t/>
            </a:r>
            <a:endParaRPr sz="1800">
              <a:solidFill>
                <a:srgbClr val="0000FF"/>
              </a:solidFill>
              <a:latin typeface="Roboto"/>
              <a:ea typeface="Roboto"/>
              <a:cs typeface="Roboto"/>
              <a:sym typeface="Roboto"/>
            </a:endParaRPr>
          </a:p>
        </p:txBody>
      </p:sp>
      <p:pic>
        <p:nvPicPr>
          <p:cNvPr id="144" name="Google Shape;144;p19" title="images.png"/>
          <p:cNvPicPr preferRelativeResize="0"/>
          <p:nvPr/>
        </p:nvPicPr>
        <p:blipFill>
          <a:blip r:embed="rId8">
            <a:alphaModFix/>
          </a:blip>
          <a:stretch>
            <a:fillRect/>
          </a:stretch>
        </p:blipFill>
        <p:spPr>
          <a:xfrm>
            <a:off x="751175" y="2994300"/>
            <a:ext cx="1892500" cy="1892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