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Roboto"/>
      <p:regular r:id="rId15"/>
      <p:bold r:id="rId16"/>
      <p:italic r:id="rId17"/>
      <p:boldItalic r:id="rId18"/>
    </p:embeddedFont>
    <p:embeddedFont>
      <p:font typeface="Delius"/>
      <p:regular r:id="rId19"/>
    </p:embeddedFont>
    <p:embeddedFont>
      <p:font typeface="Helvetica Neue"/>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HelveticaNeue-regular.fntdata"/><Relationship Id="rId11" Type="http://schemas.openxmlformats.org/officeDocument/2006/relationships/slide" Target="slides/slide6.xml"/><Relationship Id="rId22" Type="http://schemas.openxmlformats.org/officeDocument/2006/relationships/font" Target="fonts/HelveticaNeue-italic.fntdata"/><Relationship Id="rId10" Type="http://schemas.openxmlformats.org/officeDocument/2006/relationships/slide" Target="slides/slide5.xml"/><Relationship Id="rId21" Type="http://schemas.openxmlformats.org/officeDocument/2006/relationships/font" Target="fonts/HelveticaNeue-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HelveticaNeue-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oboto-regular.fntdata"/><Relationship Id="rId14" Type="http://schemas.openxmlformats.org/officeDocument/2006/relationships/slide" Target="slides/slide9.xml"/><Relationship Id="rId17" Type="http://schemas.openxmlformats.org/officeDocument/2006/relationships/font" Target="fonts/Roboto-italic.fntdata"/><Relationship Id="rId16" Type="http://schemas.openxmlformats.org/officeDocument/2006/relationships/font" Target="fonts/Roboto-bold.fntdata"/><Relationship Id="rId5" Type="http://schemas.openxmlformats.org/officeDocument/2006/relationships/notesMaster" Target="notesMasters/notesMaster1.xml"/><Relationship Id="rId19" Type="http://schemas.openxmlformats.org/officeDocument/2006/relationships/font" Target="fonts/Delius-regular.fntdata"/><Relationship Id="rId6" Type="http://schemas.openxmlformats.org/officeDocument/2006/relationships/slide" Target="slides/slide1.xml"/><Relationship Id="rId18" Type="http://schemas.openxmlformats.org/officeDocument/2006/relationships/font" Target="fonts/Roboto-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c6f73a04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c6f73a0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c6f73a04f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c6f73a04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fd3798447a_0_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fd3798447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acb4d3e63b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acb4d3e6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ab8f7756ed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ab8f7756e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fd3798447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fd3798447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fd3798447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fd3798447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fd3798447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fd3798447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c6f73a04f_0_4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c6f73a04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2.jpg"/><Relationship Id="rId11" Type="http://schemas.openxmlformats.org/officeDocument/2006/relationships/image" Target="../media/image28.jpg"/><Relationship Id="rId10" Type="http://schemas.openxmlformats.org/officeDocument/2006/relationships/image" Target="../media/image26.jpg"/><Relationship Id="rId9" Type="http://schemas.openxmlformats.org/officeDocument/2006/relationships/image" Target="../media/image29.jpg"/><Relationship Id="rId5" Type="http://schemas.openxmlformats.org/officeDocument/2006/relationships/image" Target="../media/image24.jpg"/><Relationship Id="rId6" Type="http://schemas.openxmlformats.org/officeDocument/2006/relationships/image" Target="../media/image22.jpg"/><Relationship Id="rId7" Type="http://schemas.openxmlformats.org/officeDocument/2006/relationships/image" Target="../media/image17.jpg"/><Relationship Id="rId8"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jpg"/><Relationship Id="rId4" Type="http://schemas.openxmlformats.org/officeDocument/2006/relationships/image" Target="../media/image5.png"/><Relationship Id="rId5" Type="http://schemas.openxmlformats.org/officeDocument/2006/relationships/image" Target="../media/image27.jpg"/><Relationship Id="rId6"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9.jpg"/><Relationship Id="rId5" Type="http://schemas.openxmlformats.org/officeDocument/2006/relationships/image" Target="../media/image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6.jpg"/><Relationship Id="rId9" Type="http://schemas.openxmlformats.org/officeDocument/2006/relationships/image" Target="../media/image11.png"/><Relationship Id="rId5" Type="http://schemas.openxmlformats.org/officeDocument/2006/relationships/image" Target="../media/image33.png"/><Relationship Id="rId6" Type="http://schemas.openxmlformats.org/officeDocument/2006/relationships/image" Target="../media/image30.png"/><Relationship Id="rId7" Type="http://schemas.openxmlformats.org/officeDocument/2006/relationships/image" Target="../media/image7.png"/><Relationship Id="rId8"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mailto:office@cavalryprimary.org" TargetMode="External"/><Relationship Id="rId4" Type="http://schemas.openxmlformats.org/officeDocument/2006/relationships/image" Target="../media/image34.png"/><Relationship Id="rId5" Type="http://schemas.openxmlformats.org/officeDocument/2006/relationships/image" Target="../media/image18.jpg"/><Relationship Id="rId6"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3"/>
          <p:cNvPicPr preferRelativeResize="0"/>
          <p:nvPr/>
        </p:nvPicPr>
        <p:blipFill>
          <a:blip r:embed="rId3">
            <a:alphaModFix/>
          </a:blip>
          <a:stretch>
            <a:fillRect/>
          </a:stretch>
        </p:blipFill>
        <p:spPr>
          <a:xfrm>
            <a:off x="170247" y="152399"/>
            <a:ext cx="1930629" cy="1905000"/>
          </a:xfrm>
          <a:prstGeom prst="rect">
            <a:avLst/>
          </a:prstGeom>
          <a:noFill/>
          <a:ln>
            <a:noFill/>
          </a:ln>
        </p:spPr>
      </p:pic>
      <p:pic>
        <p:nvPicPr>
          <p:cNvPr id="68" name="Google Shape;68;p13"/>
          <p:cNvPicPr preferRelativeResize="0"/>
          <p:nvPr/>
        </p:nvPicPr>
        <p:blipFill>
          <a:blip r:embed="rId4">
            <a:alphaModFix/>
          </a:blip>
          <a:stretch>
            <a:fillRect/>
          </a:stretch>
        </p:blipFill>
        <p:spPr>
          <a:xfrm>
            <a:off x="2100875" y="152400"/>
            <a:ext cx="6824576" cy="1905000"/>
          </a:xfrm>
          <a:prstGeom prst="rect">
            <a:avLst/>
          </a:prstGeom>
          <a:noFill/>
          <a:ln>
            <a:noFill/>
          </a:ln>
        </p:spPr>
      </p:pic>
      <p:sp>
        <p:nvSpPr>
          <p:cNvPr id="69" name="Google Shape;69;p13"/>
          <p:cNvSpPr txBox="1"/>
          <p:nvPr>
            <p:ph idx="1" type="subTitle"/>
          </p:nvPr>
        </p:nvSpPr>
        <p:spPr>
          <a:xfrm>
            <a:off x="4277950" y="1381000"/>
            <a:ext cx="32850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5th December 2025</a:t>
            </a:r>
            <a:endParaRPr sz="2400"/>
          </a:p>
        </p:txBody>
      </p:sp>
      <p:sp>
        <p:nvSpPr>
          <p:cNvPr id="70" name="Google Shape;70;p13"/>
          <p:cNvSpPr txBox="1"/>
          <p:nvPr/>
        </p:nvSpPr>
        <p:spPr>
          <a:xfrm>
            <a:off x="1624550" y="2571750"/>
            <a:ext cx="5683800" cy="1648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pic>
        <p:nvPicPr>
          <p:cNvPr id="71" name="Google Shape;71;p13"/>
          <p:cNvPicPr preferRelativeResize="0"/>
          <p:nvPr/>
        </p:nvPicPr>
        <p:blipFill>
          <a:blip r:embed="rId5">
            <a:alphaModFix/>
          </a:blip>
          <a:stretch>
            <a:fillRect/>
          </a:stretch>
        </p:blipFill>
        <p:spPr>
          <a:xfrm>
            <a:off x="1841750" y="2689374"/>
            <a:ext cx="1276250" cy="1276250"/>
          </a:xfrm>
          <a:prstGeom prst="rect">
            <a:avLst/>
          </a:prstGeom>
          <a:noFill/>
          <a:ln>
            <a:noFill/>
          </a:ln>
        </p:spPr>
      </p:pic>
      <p:sp>
        <p:nvSpPr>
          <p:cNvPr id="72" name="Google Shape;72;p13"/>
          <p:cNvSpPr txBox="1"/>
          <p:nvPr/>
        </p:nvSpPr>
        <p:spPr>
          <a:xfrm>
            <a:off x="3061125" y="2979800"/>
            <a:ext cx="4104600" cy="695400"/>
          </a:xfrm>
          <a:prstGeom prst="rect">
            <a:avLst/>
          </a:prstGeom>
          <a:solidFill>
            <a:schemeClr val="lt1"/>
          </a:solid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Colour Monster</a:t>
            </a:r>
            <a:endParaRPr sz="1800">
              <a:solidFill>
                <a:schemeClr val="lt2"/>
              </a:solidFill>
              <a:latin typeface="Roboto"/>
              <a:ea typeface="Roboto"/>
              <a:cs typeface="Roboto"/>
              <a:sym typeface="Roboto"/>
            </a:endParaRPr>
          </a:p>
          <a:p>
            <a:pPr indent="-342900" lvl="0" marL="457200" rtl="0" algn="l">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The human body</a:t>
            </a:r>
            <a:endParaRPr sz="1800">
              <a:solidFill>
                <a:schemeClr val="lt2"/>
              </a:solidFill>
              <a:latin typeface="Roboto"/>
              <a:ea typeface="Roboto"/>
              <a:cs typeface="Roboto"/>
              <a:sym typeface="Roboto"/>
            </a:endParaRPr>
          </a:p>
          <a:p>
            <a:pPr indent="-342900" lvl="0" marL="457200" rtl="0" algn="l">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Robot Wars</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4"/>
          <p:cNvPicPr preferRelativeResize="0"/>
          <p:nvPr/>
        </p:nvPicPr>
        <p:blipFill>
          <a:blip r:embed="rId3">
            <a:alphaModFix/>
          </a:blip>
          <a:stretch>
            <a:fillRect/>
          </a:stretch>
        </p:blipFill>
        <p:spPr>
          <a:xfrm>
            <a:off x="0" y="0"/>
            <a:ext cx="4261627" cy="1065400"/>
          </a:xfrm>
          <a:prstGeom prst="rect">
            <a:avLst/>
          </a:prstGeom>
          <a:noFill/>
          <a:ln>
            <a:noFill/>
          </a:ln>
        </p:spPr>
      </p:pic>
      <p:sp>
        <p:nvSpPr>
          <p:cNvPr id="78" name="Google Shape;78;p14"/>
          <p:cNvSpPr txBox="1"/>
          <p:nvPr/>
        </p:nvSpPr>
        <p:spPr>
          <a:xfrm>
            <a:off x="1684600" y="483150"/>
            <a:ext cx="1770000" cy="23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Roboto"/>
                <a:ea typeface="Roboto"/>
                <a:cs typeface="Roboto"/>
                <a:sym typeface="Roboto"/>
              </a:rPr>
              <a:t>Nursery</a:t>
            </a:r>
            <a:endParaRPr sz="1800">
              <a:solidFill>
                <a:schemeClr val="lt2"/>
              </a:solidFill>
              <a:latin typeface="Roboto"/>
              <a:ea typeface="Roboto"/>
              <a:cs typeface="Roboto"/>
              <a:sym typeface="Roboto"/>
            </a:endParaRPr>
          </a:p>
        </p:txBody>
      </p:sp>
      <p:sp>
        <p:nvSpPr>
          <p:cNvPr id="79" name="Google Shape;79;p14"/>
          <p:cNvSpPr txBox="1"/>
          <p:nvPr/>
        </p:nvSpPr>
        <p:spPr>
          <a:xfrm>
            <a:off x="239225" y="2043575"/>
            <a:ext cx="3708000" cy="26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  </a:t>
            </a:r>
            <a:r>
              <a:rPr lang="en" sz="1800">
                <a:solidFill>
                  <a:schemeClr val="dk2"/>
                </a:solidFill>
                <a:latin typeface="Roboto"/>
                <a:ea typeface="Roboto"/>
                <a:cs typeface="Roboto"/>
                <a:sym typeface="Roboto"/>
              </a:rPr>
              <a:t> </a:t>
            </a:r>
            <a:endParaRPr sz="1800">
              <a:solidFill>
                <a:schemeClr val="dk2"/>
              </a:solidFill>
              <a:latin typeface="Roboto"/>
              <a:ea typeface="Roboto"/>
              <a:cs typeface="Roboto"/>
              <a:sym typeface="Roboto"/>
            </a:endParaRPr>
          </a:p>
        </p:txBody>
      </p:sp>
      <p:sp>
        <p:nvSpPr>
          <p:cNvPr id="80" name="Google Shape;80;p14"/>
          <p:cNvSpPr txBox="1"/>
          <p:nvPr/>
        </p:nvSpPr>
        <p:spPr>
          <a:xfrm>
            <a:off x="4340275" y="393300"/>
            <a:ext cx="2453700" cy="4356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737373"/>
                </a:solidFill>
                <a:latin typeface="Roboto"/>
                <a:ea typeface="Roboto"/>
                <a:cs typeface="Roboto"/>
                <a:sym typeface="Roboto"/>
              </a:rPr>
              <a:t>We are reading The Colour Monster. This week our focus has been on the feeling of anger and how we can help ourselves find our way back to feeling calm again. We’ve been trying out different ways to self- regulate our emotions like throwing socks in a box!</a:t>
            </a:r>
            <a:endParaRPr>
              <a:solidFill>
                <a:srgbClr val="737373"/>
              </a:solidFill>
              <a:latin typeface="Roboto"/>
              <a:ea typeface="Roboto"/>
              <a:cs typeface="Roboto"/>
              <a:sym typeface="Roboto"/>
            </a:endParaRPr>
          </a:p>
          <a:p>
            <a:pPr indent="0" lvl="0" marL="0" rtl="0" algn="l">
              <a:spcBef>
                <a:spcPts val="0"/>
              </a:spcBef>
              <a:spcAft>
                <a:spcPts val="0"/>
              </a:spcAft>
              <a:buNone/>
            </a:pPr>
            <a:r>
              <a:t/>
            </a:r>
            <a:endParaRPr>
              <a:solidFill>
                <a:srgbClr val="737373"/>
              </a:solidFill>
              <a:latin typeface="Roboto"/>
              <a:ea typeface="Roboto"/>
              <a:cs typeface="Roboto"/>
              <a:sym typeface="Roboto"/>
            </a:endParaRPr>
          </a:p>
          <a:p>
            <a:pPr indent="0" lvl="0" marL="0" rtl="0" algn="l">
              <a:spcBef>
                <a:spcPts val="0"/>
              </a:spcBef>
              <a:spcAft>
                <a:spcPts val="0"/>
              </a:spcAft>
              <a:buNone/>
            </a:pPr>
            <a:r>
              <a:rPr lang="en">
                <a:solidFill>
                  <a:srgbClr val="737373"/>
                </a:solidFill>
                <a:latin typeface="Roboto"/>
                <a:ea typeface="Roboto"/>
                <a:cs typeface="Roboto"/>
                <a:sym typeface="Roboto"/>
              </a:rPr>
              <a:t>We are continuing to follow the children’s interests in exploring colour and colour mixing. We’ve been experimenting mixing primary colours with paints on our hands and lollipop sticks in water!</a:t>
            </a:r>
            <a:endParaRPr>
              <a:solidFill>
                <a:srgbClr val="737373"/>
              </a:solidFill>
              <a:latin typeface="Roboto"/>
              <a:ea typeface="Roboto"/>
              <a:cs typeface="Roboto"/>
              <a:sym typeface="Roboto"/>
            </a:endParaRPr>
          </a:p>
        </p:txBody>
      </p:sp>
      <p:pic>
        <p:nvPicPr>
          <p:cNvPr id="81" name="Google Shape;81;p14" title="DSC04496.JPG"/>
          <p:cNvPicPr preferRelativeResize="0"/>
          <p:nvPr/>
        </p:nvPicPr>
        <p:blipFill>
          <a:blip r:embed="rId4">
            <a:alphaModFix/>
          </a:blip>
          <a:stretch>
            <a:fillRect/>
          </a:stretch>
        </p:blipFill>
        <p:spPr>
          <a:xfrm>
            <a:off x="70475" y="1335825"/>
            <a:ext cx="2056252" cy="1542958"/>
          </a:xfrm>
          <a:prstGeom prst="rect">
            <a:avLst/>
          </a:prstGeom>
          <a:noFill/>
          <a:ln>
            <a:noFill/>
          </a:ln>
        </p:spPr>
      </p:pic>
      <p:pic>
        <p:nvPicPr>
          <p:cNvPr id="82" name="Google Shape;82;p14" title="DSC04502.JPG"/>
          <p:cNvPicPr preferRelativeResize="0"/>
          <p:nvPr/>
        </p:nvPicPr>
        <p:blipFill rotWithShape="1">
          <a:blip r:embed="rId5">
            <a:alphaModFix/>
          </a:blip>
          <a:srcRect b="0" l="0" r="9649" t="34683"/>
          <a:stretch/>
        </p:blipFill>
        <p:spPr>
          <a:xfrm>
            <a:off x="6970225" y="65949"/>
            <a:ext cx="1964025" cy="1065400"/>
          </a:xfrm>
          <a:prstGeom prst="rect">
            <a:avLst/>
          </a:prstGeom>
          <a:noFill/>
          <a:ln>
            <a:noFill/>
          </a:ln>
        </p:spPr>
      </p:pic>
      <p:pic>
        <p:nvPicPr>
          <p:cNvPr id="83" name="Google Shape;83;p14" title="DSC04507.JPG"/>
          <p:cNvPicPr preferRelativeResize="0"/>
          <p:nvPr/>
        </p:nvPicPr>
        <p:blipFill rotWithShape="1">
          <a:blip r:embed="rId6">
            <a:alphaModFix/>
          </a:blip>
          <a:srcRect b="-2889" l="9410" r="-9410" t="26849"/>
          <a:stretch/>
        </p:blipFill>
        <p:spPr>
          <a:xfrm>
            <a:off x="6970225" y="1221550"/>
            <a:ext cx="2173750" cy="1240351"/>
          </a:xfrm>
          <a:prstGeom prst="rect">
            <a:avLst/>
          </a:prstGeom>
          <a:noFill/>
          <a:ln>
            <a:noFill/>
          </a:ln>
        </p:spPr>
      </p:pic>
      <p:pic>
        <p:nvPicPr>
          <p:cNvPr id="84" name="Google Shape;84;p14" title="DSC04508.JPG"/>
          <p:cNvPicPr preferRelativeResize="0"/>
          <p:nvPr/>
        </p:nvPicPr>
        <p:blipFill rotWithShape="1">
          <a:blip r:embed="rId7">
            <a:alphaModFix/>
          </a:blip>
          <a:srcRect b="0" l="0" r="8197" t="22738"/>
          <a:stretch/>
        </p:blipFill>
        <p:spPr>
          <a:xfrm>
            <a:off x="6970225" y="3816548"/>
            <a:ext cx="1964025" cy="1240351"/>
          </a:xfrm>
          <a:prstGeom prst="rect">
            <a:avLst/>
          </a:prstGeom>
          <a:noFill/>
          <a:ln>
            <a:noFill/>
          </a:ln>
        </p:spPr>
      </p:pic>
      <p:pic>
        <p:nvPicPr>
          <p:cNvPr id="85" name="Google Shape;85;p14" title="DSC04505.JPG"/>
          <p:cNvPicPr preferRelativeResize="0"/>
          <p:nvPr/>
        </p:nvPicPr>
        <p:blipFill rotWithShape="1">
          <a:blip r:embed="rId8">
            <a:alphaModFix/>
          </a:blip>
          <a:srcRect b="0" l="15440" r="14501" t="41034"/>
          <a:stretch/>
        </p:blipFill>
        <p:spPr>
          <a:xfrm>
            <a:off x="6970225" y="2495462"/>
            <a:ext cx="1964025" cy="1240351"/>
          </a:xfrm>
          <a:prstGeom prst="rect">
            <a:avLst/>
          </a:prstGeom>
          <a:noFill/>
          <a:ln>
            <a:noFill/>
          </a:ln>
        </p:spPr>
      </p:pic>
      <p:pic>
        <p:nvPicPr>
          <p:cNvPr id="86" name="Google Shape;86;p14" title="DSC04479.JPG"/>
          <p:cNvPicPr preferRelativeResize="0"/>
          <p:nvPr/>
        </p:nvPicPr>
        <p:blipFill>
          <a:blip r:embed="rId9">
            <a:alphaModFix/>
          </a:blip>
          <a:stretch>
            <a:fillRect/>
          </a:stretch>
        </p:blipFill>
        <p:spPr>
          <a:xfrm>
            <a:off x="2205374" y="1335823"/>
            <a:ext cx="2056252" cy="1542950"/>
          </a:xfrm>
          <a:prstGeom prst="rect">
            <a:avLst/>
          </a:prstGeom>
          <a:noFill/>
          <a:ln>
            <a:noFill/>
          </a:ln>
        </p:spPr>
      </p:pic>
      <p:pic>
        <p:nvPicPr>
          <p:cNvPr id="87" name="Google Shape;87;p14" title="DSC00255.JPG"/>
          <p:cNvPicPr preferRelativeResize="0"/>
          <p:nvPr/>
        </p:nvPicPr>
        <p:blipFill>
          <a:blip r:embed="rId10">
            <a:alphaModFix/>
          </a:blip>
          <a:stretch>
            <a:fillRect/>
          </a:stretch>
        </p:blipFill>
        <p:spPr>
          <a:xfrm>
            <a:off x="72925" y="3030600"/>
            <a:ext cx="2056252" cy="1542947"/>
          </a:xfrm>
          <a:prstGeom prst="rect">
            <a:avLst/>
          </a:prstGeom>
          <a:noFill/>
          <a:ln>
            <a:noFill/>
          </a:ln>
        </p:spPr>
      </p:pic>
      <p:pic>
        <p:nvPicPr>
          <p:cNvPr id="88" name="Google Shape;88;p14" title="DSC04601.JPG"/>
          <p:cNvPicPr preferRelativeResize="0"/>
          <p:nvPr/>
        </p:nvPicPr>
        <p:blipFill>
          <a:blip r:embed="rId11">
            <a:alphaModFix/>
          </a:blip>
          <a:stretch>
            <a:fillRect/>
          </a:stretch>
        </p:blipFill>
        <p:spPr>
          <a:xfrm>
            <a:off x="2205375" y="3030600"/>
            <a:ext cx="2056252" cy="154294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5"/>
          <p:cNvPicPr preferRelativeResize="0"/>
          <p:nvPr/>
        </p:nvPicPr>
        <p:blipFill rotWithShape="1">
          <a:blip r:embed="rId3">
            <a:alphaModFix/>
          </a:blip>
          <a:srcRect b="1708" l="0" r="0" t="2816"/>
          <a:stretch/>
        </p:blipFill>
        <p:spPr>
          <a:xfrm>
            <a:off x="4771050" y="127075"/>
            <a:ext cx="4271702" cy="2098977"/>
          </a:xfrm>
          <a:prstGeom prst="rect">
            <a:avLst/>
          </a:prstGeom>
          <a:noFill/>
          <a:ln cap="flat" cmpd="sng" w="9525">
            <a:solidFill>
              <a:schemeClr val="lt1"/>
            </a:solidFill>
            <a:prstDash val="solid"/>
            <a:round/>
            <a:headEnd len="sm" w="sm" type="none"/>
            <a:tailEnd len="sm" w="sm" type="none"/>
          </a:ln>
        </p:spPr>
      </p:pic>
      <p:pic>
        <p:nvPicPr>
          <p:cNvPr id="94" name="Google Shape;94;p15"/>
          <p:cNvPicPr preferRelativeResize="0"/>
          <p:nvPr/>
        </p:nvPicPr>
        <p:blipFill>
          <a:blip r:embed="rId4">
            <a:alphaModFix/>
          </a:blip>
          <a:stretch>
            <a:fillRect/>
          </a:stretch>
        </p:blipFill>
        <p:spPr>
          <a:xfrm>
            <a:off x="0" y="0"/>
            <a:ext cx="4383826" cy="1095976"/>
          </a:xfrm>
          <a:prstGeom prst="rect">
            <a:avLst/>
          </a:prstGeom>
          <a:noFill/>
          <a:ln>
            <a:noFill/>
          </a:ln>
        </p:spPr>
      </p:pic>
      <p:sp>
        <p:nvSpPr>
          <p:cNvPr id="95" name="Google Shape;95;p15"/>
          <p:cNvSpPr txBox="1"/>
          <p:nvPr/>
        </p:nvSpPr>
        <p:spPr>
          <a:xfrm>
            <a:off x="1654403" y="509463"/>
            <a:ext cx="1103100" cy="282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737373"/>
                </a:solidFill>
                <a:latin typeface="Roboto"/>
                <a:ea typeface="Roboto"/>
                <a:cs typeface="Roboto"/>
                <a:sym typeface="Roboto"/>
              </a:rPr>
              <a:t>Year 3</a:t>
            </a:r>
            <a:endParaRPr sz="1800">
              <a:solidFill>
                <a:srgbClr val="737373"/>
              </a:solidFill>
              <a:latin typeface="Roboto"/>
              <a:ea typeface="Roboto"/>
              <a:cs typeface="Roboto"/>
              <a:sym typeface="Roboto"/>
            </a:endParaRPr>
          </a:p>
        </p:txBody>
      </p:sp>
      <p:sp>
        <p:nvSpPr>
          <p:cNvPr id="96" name="Google Shape;96;p15"/>
          <p:cNvSpPr txBox="1"/>
          <p:nvPr/>
        </p:nvSpPr>
        <p:spPr>
          <a:xfrm>
            <a:off x="0" y="421481"/>
            <a:ext cx="18861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pic>
        <p:nvPicPr>
          <p:cNvPr id="97" name="Google Shape;97;p15"/>
          <p:cNvPicPr preferRelativeResize="0"/>
          <p:nvPr/>
        </p:nvPicPr>
        <p:blipFill>
          <a:blip r:embed="rId5">
            <a:alphaModFix/>
          </a:blip>
          <a:stretch>
            <a:fillRect/>
          </a:stretch>
        </p:blipFill>
        <p:spPr>
          <a:xfrm>
            <a:off x="4448250" y="2119425"/>
            <a:ext cx="3540398" cy="2655299"/>
          </a:xfrm>
          <a:prstGeom prst="rect">
            <a:avLst/>
          </a:prstGeom>
          <a:noFill/>
          <a:ln cap="flat" cmpd="sng" w="9525">
            <a:solidFill>
              <a:schemeClr val="lt1"/>
            </a:solidFill>
            <a:prstDash val="solid"/>
            <a:round/>
            <a:headEnd len="sm" w="sm" type="none"/>
            <a:tailEnd len="sm" w="sm" type="none"/>
          </a:ln>
        </p:spPr>
      </p:pic>
      <p:sp>
        <p:nvSpPr>
          <p:cNvPr id="98" name="Google Shape;98;p15"/>
          <p:cNvSpPr txBox="1"/>
          <p:nvPr/>
        </p:nvSpPr>
        <p:spPr>
          <a:xfrm>
            <a:off x="78950" y="1255975"/>
            <a:ext cx="4305000" cy="2751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737373"/>
                </a:solidFill>
                <a:latin typeface="Roboto"/>
                <a:ea typeface="Roboto"/>
                <a:cs typeface="Roboto"/>
                <a:sym typeface="Roboto"/>
              </a:rPr>
              <a:t>In Science, Year 3 have been learning all about the human body (and those of other creatures). </a:t>
            </a:r>
            <a:endParaRPr>
              <a:solidFill>
                <a:srgbClr val="737373"/>
              </a:solidFill>
              <a:latin typeface="Roboto"/>
              <a:ea typeface="Roboto"/>
              <a:cs typeface="Roboto"/>
              <a:sym typeface="Roboto"/>
            </a:endParaRPr>
          </a:p>
          <a:p>
            <a:pPr indent="0" lvl="0" marL="0" rtl="0" algn="l">
              <a:spcBef>
                <a:spcPts val="0"/>
              </a:spcBef>
              <a:spcAft>
                <a:spcPts val="0"/>
              </a:spcAft>
              <a:buNone/>
            </a:pPr>
            <a:r>
              <a:t/>
            </a:r>
            <a:endParaRPr>
              <a:solidFill>
                <a:srgbClr val="737373"/>
              </a:solidFill>
              <a:latin typeface="Roboto"/>
              <a:ea typeface="Roboto"/>
              <a:cs typeface="Roboto"/>
              <a:sym typeface="Roboto"/>
            </a:endParaRPr>
          </a:p>
          <a:p>
            <a:pPr indent="0" lvl="0" marL="0" rtl="0" algn="l">
              <a:spcBef>
                <a:spcPts val="0"/>
              </a:spcBef>
              <a:spcAft>
                <a:spcPts val="0"/>
              </a:spcAft>
              <a:buNone/>
            </a:pPr>
            <a:r>
              <a:rPr lang="en">
                <a:solidFill>
                  <a:srgbClr val="737373"/>
                </a:solidFill>
                <a:latin typeface="Roboto"/>
                <a:ea typeface="Roboto"/>
                <a:cs typeface="Roboto"/>
                <a:sym typeface="Roboto"/>
              </a:rPr>
              <a:t>We learnt how to read the nutritional values on food labels and used this information to decide whether different foods were healthy, unhealthy or okay to have as an occasional treat. Unfortunately, most of our favourites were not healthy! </a:t>
            </a:r>
            <a:endParaRPr>
              <a:solidFill>
                <a:srgbClr val="737373"/>
              </a:solidFill>
              <a:latin typeface="Roboto"/>
              <a:ea typeface="Roboto"/>
              <a:cs typeface="Roboto"/>
              <a:sym typeface="Roboto"/>
            </a:endParaRPr>
          </a:p>
          <a:p>
            <a:pPr indent="0" lvl="0" marL="0" rtl="0" algn="l">
              <a:spcBef>
                <a:spcPts val="0"/>
              </a:spcBef>
              <a:spcAft>
                <a:spcPts val="0"/>
              </a:spcAft>
              <a:buNone/>
            </a:pPr>
            <a:r>
              <a:t/>
            </a:r>
            <a:endParaRPr>
              <a:solidFill>
                <a:srgbClr val="737373"/>
              </a:solidFill>
              <a:latin typeface="Roboto"/>
              <a:ea typeface="Roboto"/>
              <a:cs typeface="Roboto"/>
              <a:sym typeface="Roboto"/>
            </a:endParaRPr>
          </a:p>
          <a:p>
            <a:pPr indent="0" lvl="0" marL="0" rtl="0" algn="l">
              <a:spcBef>
                <a:spcPts val="0"/>
              </a:spcBef>
              <a:spcAft>
                <a:spcPts val="0"/>
              </a:spcAft>
              <a:buNone/>
            </a:pPr>
            <a:r>
              <a:rPr lang="en">
                <a:solidFill>
                  <a:srgbClr val="737373"/>
                </a:solidFill>
                <a:latin typeface="Roboto"/>
                <a:ea typeface="Roboto"/>
                <a:cs typeface="Roboto"/>
                <a:sym typeface="Roboto"/>
              </a:rPr>
              <a:t>We then started learning about the skeleton, the names of all the different bones and their functions.</a:t>
            </a:r>
            <a:endParaRPr>
              <a:solidFill>
                <a:srgbClr val="737373"/>
              </a:solidFill>
              <a:latin typeface="Roboto"/>
              <a:ea typeface="Roboto"/>
              <a:cs typeface="Roboto"/>
              <a:sym typeface="Roboto"/>
            </a:endParaRPr>
          </a:p>
          <a:p>
            <a:pPr indent="0" lvl="0" marL="0" rtl="0" algn="l">
              <a:spcBef>
                <a:spcPts val="0"/>
              </a:spcBef>
              <a:spcAft>
                <a:spcPts val="0"/>
              </a:spcAft>
              <a:buNone/>
            </a:pPr>
            <a:r>
              <a:t/>
            </a:r>
            <a:endParaRPr>
              <a:solidFill>
                <a:srgbClr val="737373"/>
              </a:solidFill>
              <a:latin typeface="Roboto"/>
              <a:ea typeface="Roboto"/>
              <a:cs typeface="Roboto"/>
              <a:sym typeface="Roboto"/>
            </a:endParaRPr>
          </a:p>
          <a:p>
            <a:pPr indent="0" lvl="0" marL="0" rtl="0" algn="l">
              <a:spcBef>
                <a:spcPts val="0"/>
              </a:spcBef>
              <a:spcAft>
                <a:spcPts val="0"/>
              </a:spcAft>
              <a:buNone/>
            </a:pPr>
            <a:r>
              <a:t/>
            </a:r>
            <a:endParaRPr>
              <a:solidFill>
                <a:srgbClr val="737373"/>
              </a:solidFill>
              <a:latin typeface="Roboto"/>
              <a:ea typeface="Roboto"/>
              <a:cs typeface="Roboto"/>
              <a:sym typeface="Roboto"/>
            </a:endParaRPr>
          </a:p>
          <a:p>
            <a:pPr indent="0" lvl="0" marL="0" rtl="0" algn="l">
              <a:spcBef>
                <a:spcPts val="0"/>
              </a:spcBef>
              <a:spcAft>
                <a:spcPts val="0"/>
              </a:spcAft>
              <a:buNone/>
            </a:pPr>
            <a:r>
              <a:t/>
            </a:r>
            <a:endParaRPr>
              <a:solidFill>
                <a:srgbClr val="737373"/>
              </a:solidFill>
              <a:latin typeface="Roboto"/>
              <a:ea typeface="Roboto"/>
              <a:cs typeface="Roboto"/>
              <a:sym typeface="Roboto"/>
            </a:endParaRPr>
          </a:p>
          <a:p>
            <a:pPr indent="0" lvl="0" marL="0" rtl="0" algn="l">
              <a:spcBef>
                <a:spcPts val="0"/>
              </a:spcBef>
              <a:spcAft>
                <a:spcPts val="0"/>
              </a:spcAft>
              <a:buNone/>
            </a:pPr>
            <a:r>
              <a:t/>
            </a:r>
            <a:endParaRPr>
              <a:solidFill>
                <a:srgbClr val="737373"/>
              </a:solidFill>
              <a:latin typeface="Roboto"/>
              <a:ea typeface="Roboto"/>
              <a:cs typeface="Roboto"/>
              <a:sym typeface="Roboto"/>
            </a:endParaRPr>
          </a:p>
        </p:txBody>
      </p:sp>
      <p:pic>
        <p:nvPicPr>
          <p:cNvPr id="99" name="Google Shape;99;p15"/>
          <p:cNvPicPr preferRelativeResize="0"/>
          <p:nvPr/>
        </p:nvPicPr>
        <p:blipFill>
          <a:blip r:embed="rId6">
            <a:alphaModFix/>
          </a:blip>
          <a:stretch>
            <a:fillRect/>
          </a:stretch>
        </p:blipFill>
        <p:spPr>
          <a:xfrm>
            <a:off x="6600297" y="2467075"/>
            <a:ext cx="1306102" cy="782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6"/>
          <p:cNvPicPr preferRelativeResize="0"/>
          <p:nvPr/>
        </p:nvPicPr>
        <p:blipFill>
          <a:blip r:embed="rId3">
            <a:alphaModFix/>
          </a:blip>
          <a:stretch>
            <a:fillRect/>
          </a:stretch>
        </p:blipFill>
        <p:spPr>
          <a:xfrm>
            <a:off x="0" y="0"/>
            <a:ext cx="4383826" cy="1095976"/>
          </a:xfrm>
          <a:prstGeom prst="rect">
            <a:avLst/>
          </a:prstGeom>
          <a:noFill/>
          <a:ln>
            <a:noFill/>
          </a:ln>
        </p:spPr>
      </p:pic>
      <p:sp>
        <p:nvSpPr>
          <p:cNvPr id="105" name="Google Shape;105;p16"/>
          <p:cNvSpPr txBox="1"/>
          <p:nvPr/>
        </p:nvSpPr>
        <p:spPr>
          <a:xfrm>
            <a:off x="1067851" y="509475"/>
            <a:ext cx="2879400" cy="282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737373"/>
                </a:solidFill>
                <a:latin typeface="Roboto"/>
                <a:ea typeface="Roboto"/>
                <a:cs typeface="Roboto"/>
                <a:sym typeface="Roboto"/>
              </a:rPr>
              <a:t>Robot Wars for Year 6</a:t>
            </a:r>
            <a:endParaRPr sz="1800">
              <a:solidFill>
                <a:srgbClr val="737373"/>
              </a:solidFill>
              <a:latin typeface="Roboto"/>
              <a:ea typeface="Roboto"/>
              <a:cs typeface="Roboto"/>
              <a:sym typeface="Roboto"/>
            </a:endParaRPr>
          </a:p>
        </p:txBody>
      </p:sp>
      <p:sp>
        <p:nvSpPr>
          <p:cNvPr id="106" name="Google Shape;106;p16"/>
          <p:cNvSpPr txBox="1"/>
          <p:nvPr/>
        </p:nvSpPr>
        <p:spPr>
          <a:xfrm>
            <a:off x="239225" y="1338200"/>
            <a:ext cx="3708000" cy="33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Roboto"/>
              <a:ea typeface="Roboto"/>
              <a:cs typeface="Roboto"/>
              <a:sym typeface="Roboto"/>
            </a:endParaRPr>
          </a:p>
        </p:txBody>
      </p:sp>
      <p:sp>
        <p:nvSpPr>
          <p:cNvPr id="107" name="Google Shape;107;p16"/>
          <p:cNvSpPr txBox="1"/>
          <p:nvPr/>
        </p:nvSpPr>
        <p:spPr>
          <a:xfrm>
            <a:off x="0" y="421481"/>
            <a:ext cx="1886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2"/>
                </a:solidFill>
                <a:latin typeface="Roboto"/>
                <a:ea typeface="Roboto"/>
                <a:cs typeface="Roboto"/>
                <a:sym typeface="Roboto"/>
              </a:rPr>
              <a:t>Y</a:t>
            </a:r>
            <a:endParaRPr sz="1800">
              <a:solidFill>
                <a:schemeClr val="lt2"/>
              </a:solidFill>
              <a:latin typeface="Roboto"/>
              <a:ea typeface="Roboto"/>
              <a:cs typeface="Roboto"/>
              <a:sym typeface="Roboto"/>
            </a:endParaRPr>
          </a:p>
        </p:txBody>
      </p:sp>
      <p:pic>
        <p:nvPicPr>
          <p:cNvPr id="108" name="Google Shape;108;p16" title="IMG_4300.HEIC"/>
          <p:cNvPicPr preferRelativeResize="0"/>
          <p:nvPr/>
        </p:nvPicPr>
        <p:blipFill>
          <a:blip r:embed="rId4">
            <a:alphaModFix/>
          </a:blip>
          <a:stretch>
            <a:fillRect/>
          </a:stretch>
        </p:blipFill>
        <p:spPr>
          <a:xfrm>
            <a:off x="5286551" y="76300"/>
            <a:ext cx="3629027" cy="4838702"/>
          </a:xfrm>
          <a:prstGeom prst="rect">
            <a:avLst/>
          </a:prstGeom>
          <a:noFill/>
          <a:ln>
            <a:noFill/>
          </a:ln>
        </p:spPr>
      </p:pic>
      <p:pic>
        <p:nvPicPr>
          <p:cNvPr id="109" name="Google Shape;109;p16" title="IMG_4275.HEIC"/>
          <p:cNvPicPr preferRelativeResize="0"/>
          <p:nvPr/>
        </p:nvPicPr>
        <p:blipFill>
          <a:blip r:embed="rId5">
            <a:alphaModFix/>
          </a:blip>
          <a:stretch>
            <a:fillRect/>
          </a:stretch>
        </p:blipFill>
        <p:spPr>
          <a:xfrm>
            <a:off x="133898" y="1352763"/>
            <a:ext cx="2597699" cy="1948274"/>
          </a:xfrm>
          <a:prstGeom prst="rect">
            <a:avLst/>
          </a:prstGeom>
          <a:noFill/>
          <a:ln>
            <a:noFill/>
          </a:ln>
        </p:spPr>
      </p:pic>
      <p:sp>
        <p:nvSpPr>
          <p:cNvPr id="110" name="Google Shape;110;p16"/>
          <p:cNvSpPr txBox="1"/>
          <p:nvPr/>
        </p:nvSpPr>
        <p:spPr>
          <a:xfrm>
            <a:off x="2853825" y="1124400"/>
            <a:ext cx="2277900" cy="2401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333333"/>
                </a:solidFill>
                <a:latin typeface="Roboto"/>
                <a:ea typeface="Roboto"/>
                <a:cs typeface="Roboto"/>
                <a:sym typeface="Roboto"/>
              </a:rPr>
              <a:t>Six teams of engineers and programmers from Year 6 fought out a Lego-based robot tournament in March Town Hall on Tuesday.</a:t>
            </a:r>
            <a:endParaRPr sz="1800">
              <a:solidFill>
                <a:srgbClr val="333333"/>
              </a:solidFill>
              <a:latin typeface="Roboto"/>
              <a:ea typeface="Roboto"/>
              <a:cs typeface="Roboto"/>
              <a:sym typeface="Roboto"/>
            </a:endParaRPr>
          </a:p>
        </p:txBody>
      </p:sp>
      <p:sp>
        <p:nvSpPr>
          <p:cNvPr id="111" name="Google Shape;111;p16"/>
          <p:cNvSpPr txBox="1"/>
          <p:nvPr/>
        </p:nvSpPr>
        <p:spPr>
          <a:xfrm>
            <a:off x="141350" y="3535800"/>
            <a:ext cx="4990500" cy="15699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Roboto"/>
                <a:ea typeface="Roboto"/>
                <a:cs typeface="Roboto"/>
                <a:sym typeface="Roboto"/>
              </a:rPr>
              <a:t>The teams from Class 13 and Class 14 were selected for the event, run by TwentyTwenty productions, based on their work in computing over the last term. Challenges included adapting their buggy to complete a task, programming it to complete a course and a final robot wars style “Battle Royale”. </a:t>
            </a:r>
            <a:endParaRPr sz="1500">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7"/>
          <p:cNvSpPr txBox="1"/>
          <p:nvPr/>
        </p:nvSpPr>
        <p:spPr>
          <a:xfrm>
            <a:off x="239225" y="1338200"/>
            <a:ext cx="3708000" cy="33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Roboto"/>
              <a:ea typeface="Roboto"/>
              <a:cs typeface="Roboto"/>
              <a:sym typeface="Roboto"/>
            </a:endParaRPr>
          </a:p>
        </p:txBody>
      </p:sp>
      <p:sp>
        <p:nvSpPr>
          <p:cNvPr id="117" name="Google Shape;117;p17"/>
          <p:cNvSpPr txBox="1"/>
          <p:nvPr/>
        </p:nvSpPr>
        <p:spPr>
          <a:xfrm>
            <a:off x="529200" y="407425"/>
            <a:ext cx="2792400" cy="3663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highlight>
                  <a:srgbClr val="FFFFFF"/>
                </a:highlight>
              </a:rPr>
              <a:t>Every class in Cavalry recently received a workshop from Woodgreen and we have now received their Helping Pets in our Community Award! Their Education Officer was really impressed with how our classes interacted and worked throughout the sessions. Well done Cavalry! </a:t>
            </a:r>
            <a:endParaRPr sz="1600">
              <a:highlight>
                <a:srgbClr val="FFFFFF"/>
              </a:highlight>
            </a:endParaRPr>
          </a:p>
          <a:p>
            <a:pPr indent="0" lvl="0" marL="0" rtl="0" algn="l">
              <a:spcBef>
                <a:spcPts val="0"/>
              </a:spcBef>
              <a:spcAft>
                <a:spcPts val="0"/>
              </a:spcAft>
              <a:buNone/>
            </a:pPr>
            <a:r>
              <a:t/>
            </a:r>
            <a:endParaRPr sz="1600"/>
          </a:p>
          <a:p>
            <a:pPr indent="0" lvl="0" marL="0" rtl="0" algn="just">
              <a:spcBef>
                <a:spcPts val="0"/>
              </a:spcBef>
              <a:spcAft>
                <a:spcPts val="0"/>
              </a:spcAft>
              <a:buNone/>
            </a:pPr>
            <a:r>
              <a:t/>
            </a:r>
            <a:endParaRPr sz="1600">
              <a:highlight>
                <a:srgbClr val="FFFFFF"/>
              </a:highlight>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pic>
        <p:nvPicPr>
          <p:cNvPr id="118" name="Google Shape;118;p17" title="Website school award logo 25 26 - green (1).png"/>
          <p:cNvPicPr preferRelativeResize="0"/>
          <p:nvPr/>
        </p:nvPicPr>
        <p:blipFill>
          <a:blip r:embed="rId3">
            <a:alphaModFix/>
          </a:blip>
          <a:stretch>
            <a:fillRect/>
          </a:stretch>
        </p:blipFill>
        <p:spPr>
          <a:xfrm>
            <a:off x="653800" y="3585800"/>
            <a:ext cx="2543175" cy="1019175"/>
          </a:xfrm>
          <a:prstGeom prst="rect">
            <a:avLst/>
          </a:prstGeom>
          <a:noFill/>
          <a:ln>
            <a:noFill/>
          </a:ln>
        </p:spPr>
      </p:pic>
      <p:pic>
        <p:nvPicPr>
          <p:cNvPr id="119" name="Google Shape;119;p17"/>
          <p:cNvPicPr preferRelativeResize="0"/>
          <p:nvPr/>
        </p:nvPicPr>
        <p:blipFill>
          <a:blip r:embed="rId4">
            <a:alphaModFix/>
          </a:blip>
          <a:stretch>
            <a:fillRect/>
          </a:stretch>
        </p:blipFill>
        <p:spPr>
          <a:xfrm>
            <a:off x="4099625" y="152400"/>
            <a:ext cx="3395579" cy="4838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grpSp>
        <p:nvGrpSpPr>
          <p:cNvPr id="124" name="Google Shape;124;p18"/>
          <p:cNvGrpSpPr/>
          <p:nvPr/>
        </p:nvGrpSpPr>
        <p:grpSpPr>
          <a:xfrm>
            <a:off x="152400" y="0"/>
            <a:ext cx="8839200" cy="5143500"/>
            <a:chOff x="152400" y="0"/>
            <a:chExt cx="8839200" cy="5143500"/>
          </a:xfrm>
        </p:grpSpPr>
        <p:pic>
          <p:nvPicPr>
            <p:cNvPr id="125" name="Google Shape;125;p18"/>
            <p:cNvPicPr preferRelativeResize="0"/>
            <p:nvPr/>
          </p:nvPicPr>
          <p:blipFill>
            <a:blip r:embed="rId3">
              <a:alphaModFix/>
            </a:blip>
            <a:stretch>
              <a:fillRect/>
            </a:stretch>
          </p:blipFill>
          <p:spPr>
            <a:xfrm>
              <a:off x="152400" y="152400"/>
              <a:ext cx="826700" cy="4838702"/>
            </a:xfrm>
            <a:prstGeom prst="rect">
              <a:avLst/>
            </a:prstGeom>
            <a:noFill/>
            <a:ln>
              <a:noFill/>
            </a:ln>
          </p:spPr>
        </p:pic>
        <p:sp>
          <p:nvSpPr>
            <p:cNvPr id="126" name="Google Shape;126;p18"/>
            <p:cNvSpPr txBox="1"/>
            <p:nvPr/>
          </p:nvSpPr>
          <p:spPr>
            <a:xfrm>
              <a:off x="1148975" y="152400"/>
              <a:ext cx="3238500" cy="2308800"/>
            </a:xfrm>
            <a:prstGeom prst="rect">
              <a:avLst/>
            </a:prstGeom>
            <a:solidFill>
              <a:srgbClr val="FFFFFF"/>
            </a:solid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0000"/>
                  </a:solidFill>
                </a:rPr>
                <a:t>Word Wizard</a:t>
              </a:r>
              <a:r>
                <a:rPr b="1" lang="en" sz="1800"/>
                <a:t> Winners</a:t>
              </a:r>
              <a:r>
                <a:rPr b="1" lang="en" sz="1800">
                  <a:solidFill>
                    <a:srgbClr val="000000"/>
                  </a:solidFill>
                </a:rPr>
                <a:t>:</a:t>
              </a:r>
              <a:endParaRPr b="1" sz="1800"/>
            </a:p>
            <a:p>
              <a:pPr indent="0" lvl="0" marL="0" rtl="0" algn="l">
                <a:spcBef>
                  <a:spcPts val="0"/>
                </a:spcBef>
                <a:spcAft>
                  <a:spcPts val="0"/>
                </a:spcAft>
                <a:buNone/>
              </a:pPr>
              <a:r>
                <a:rPr b="1" lang="en" sz="1800"/>
                <a:t>Year 3 - Class 7 (</a:t>
              </a:r>
              <a:r>
                <a:rPr b="1" lang="en" sz="1800">
                  <a:solidFill>
                    <a:srgbClr val="333333"/>
                  </a:solidFill>
                  <a:latin typeface="Helvetica Neue"/>
                  <a:ea typeface="Helvetica Neue"/>
                  <a:cs typeface="Helvetica Neue"/>
                  <a:sym typeface="Helvetica Neue"/>
                </a:rPr>
                <a:t>11,611</a:t>
              </a:r>
              <a:r>
                <a:rPr lang="en" sz="1800">
                  <a:solidFill>
                    <a:srgbClr val="333333"/>
                  </a:solidFill>
                  <a:latin typeface="Helvetica Neue"/>
                  <a:ea typeface="Helvetica Neue"/>
                  <a:cs typeface="Helvetica Neue"/>
                  <a:sym typeface="Helvetica Neue"/>
                </a:rPr>
                <a:t>)</a:t>
              </a:r>
              <a:endParaRPr b="1" sz="1800"/>
            </a:p>
            <a:p>
              <a:pPr indent="0" lvl="0" marL="0" rtl="0" algn="l">
                <a:spcBef>
                  <a:spcPts val="0"/>
                </a:spcBef>
                <a:spcAft>
                  <a:spcPts val="0"/>
                </a:spcAft>
                <a:buNone/>
              </a:pPr>
              <a:r>
                <a:rPr b="1" lang="en" sz="1800"/>
                <a:t>Year 4 - Class 10 (</a:t>
              </a:r>
              <a:r>
                <a:rPr b="1" lang="en" sz="1800">
                  <a:solidFill>
                    <a:srgbClr val="333333"/>
                  </a:solidFill>
                  <a:latin typeface="Helvetica Neue"/>
                  <a:ea typeface="Helvetica Neue"/>
                  <a:cs typeface="Helvetica Neue"/>
                  <a:sym typeface="Helvetica Neue"/>
                </a:rPr>
                <a:t>113,861)</a:t>
              </a:r>
              <a:endParaRPr b="1" sz="1800"/>
            </a:p>
            <a:p>
              <a:pPr indent="0" lvl="0" marL="0" rtl="0" algn="l">
                <a:spcBef>
                  <a:spcPts val="0"/>
                </a:spcBef>
                <a:spcAft>
                  <a:spcPts val="0"/>
                </a:spcAft>
                <a:buNone/>
              </a:pPr>
              <a:r>
                <a:rPr b="1" lang="en" sz="1800"/>
                <a:t>Year 5 - Class 12 (</a:t>
              </a:r>
              <a:r>
                <a:rPr b="1" lang="en" sz="1800">
                  <a:solidFill>
                    <a:srgbClr val="333333"/>
                  </a:solidFill>
                  <a:latin typeface="Helvetica Neue"/>
                  <a:ea typeface="Helvetica Neue"/>
                  <a:cs typeface="Helvetica Neue"/>
                  <a:sym typeface="Helvetica Neue"/>
                </a:rPr>
                <a:t>206,364)</a:t>
              </a:r>
              <a:endParaRPr b="1" sz="1500"/>
            </a:p>
            <a:p>
              <a:pPr indent="0" lvl="0" marL="0" rtl="0" algn="l">
                <a:spcBef>
                  <a:spcPts val="0"/>
                </a:spcBef>
                <a:spcAft>
                  <a:spcPts val="0"/>
                </a:spcAft>
                <a:buNone/>
              </a:pPr>
              <a:r>
                <a:rPr b="1" lang="en" sz="1800"/>
                <a:t>Year 6 - Class 13 (</a:t>
              </a:r>
              <a:r>
                <a:rPr b="1" lang="en" sz="1800">
                  <a:solidFill>
                    <a:srgbClr val="333333"/>
                  </a:solidFill>
                  <a:latin typeface="Helvetica Neue"/>
                  <a:ea typeface="Helvetica Neue"/>
                  <a:cs typeface="Helvetica Neue"/>
                  <a:sym typeface="Helvetica Neue"/>
                </a:rPr>
                <a:t>560,140)</a:t>
              </a:r>
              <a:endParaRPr b="1"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pic>
          <p:nvPicPr>
            <p:cNvPr id="127" name="Google Shape;127;p18"/>
            <p:cNvPicPr preferRelativeResize="0"/>
            <p:nvPr/>
          </p:nvPicPr>
          <p:blipFill>
            <a:blip r:embed="rId4">
              <a:alphaModFix/>
            </a:blip>
            <a:stretch>
              <a:fillRect/>
            </a:stretch>
          </p:blipFill>
          <p:spPr>
            <a:xfrm>
              <a:off x="2439575" y="1607963"/>
              <a:ext cx="559100" cy="853225"/>
            </a:xfrm>
            <a:prstGeom prst="rect">
              <a:avLst/>
            </a:prstGeom>
            <a:noFill/>
            <a:ln>
              <a:noFill/>
            </a:ln>
          </p:spPr>
        </p:pic>
        <p:pic>
          <p:nvPicPr>
            <p:cNvPr id="128" name="Google Shape;128;p18"/>
            <p:cNvPicPr preferRelativeResize="0"/>
            <p:nvPr/>
          </p:nvPicPr>
          <p:blipFill>
            <a:blip r:embed="rId5">
              <a:alphaModFix/>
            </a:blip>
            <a:stretch>
              <a:fillRect/>
            </a:stretch>
          </p:blipFill>
          <p:spPr>
            <a:xfrm>
              <a:off x="1189788" y="2571750"/>
              <a:ext cx="3156330" cy="2367222"/>
            </a:xfrm>
            <a:prstGeom prst="rect">
              <a:avLst/>
            </a:prstGeom>
            <a:noFill/>
            <a:ln>
              <a:noFill/>
            </a:ln>
          </p:spPr>
        </p:pic>
        <p:pic>
          <p:nvPicPr>
            <p:cNvPr id="129" name="Google Shape;129;p18"/>
            <p:cNvPicPr preferRelativeResize="0"/>
            <p:nvPr/>
          </p:nvPicPr>
          <p:blipFill>
            <a:blip r:embed="rId6">
              <a:alphaModFix/>
            </a:blip>
            <a:stretch>
              <a:fillRect/>
            </a:stretch>
          </p:blipFill>
          <p:spPr>
            <a:xfrm>
              <a:off x="7277100" y="0"/>
              <a:ext cx="1714500" cy="5143500"/>
            </a:xfrm>
            <a:prstGeom prst="rect">
              <a:avLst/>
            </a:prstGeom>
            <a:noFill/>
            <a:ln>
              <a:noFill/>
            </a:ln>
          </p:spPr>
        </p:pic>
        <p:sp>
          <p:nvSpPr>
            <p:cNvPr id="130" name="Google Shape;130;p18"/>
            <p:cNvSpPr txBox="1"/>
            <p:nvPr/>
          </p:nvSpPr>
          <p:spPr>
            <a:xfrm>
              <a:off x="4557350" y="152400"/>
              <a:ext cx="2597100" cy="3204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pic>
          <p:nvPicPr>
            <p:cNvPr id="131" name="Google Shape;131;p18"/>
            <p:cNvPicPr preferRelativeResize="0"/>
            <p:nvPr/>
          </p:nvPicPr>
          <p:blipFill>
            <a:blip r:embed="rId7">
              <a:alphaModFix/>
            </a:blip>
            <a:stretch>
              <a:fillRect/>
            </a:stretch>
          </p:blipFill>
          <p:spPr>
            <a:xfrm>
              <a:off x="4603412" y="229087"/>
              <a:ext cx="2457500" cy="760375"/>
            </a:xfrm>
            <a:prstGeom prst="rect">
              <a:avLst/>
            </a:prstGeom>
            <a:noFill/>
            <a:ln>
              <a:noFill/>
            </a:ln>
          </p:spPr>
        </p:pic>
        <p:sp>
          <p:nvSpPr>
            <p:cNvPr id="132" name="Google Shape;132;p18"/>
            <p:cNvSpPr txBox="1"/>
            <p:nvPr/>
          </p:nvSpPr>
          <p:spPr>
            <a:xfrm>
              <a:off x="4690700" y="989450"/>
              <a:ext cx="2274300" cy="2367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Roboto"/>
                  <a:ea typeface="Roboto"/>
                  <a:cs typeface="Roboto"/>
                  <a:sym typeface="Roboto"/>
                </a:rPr>
                <a:t>Well done to Miss Udy’s phonics group. They have been working brilliantly on the structure of their sentences and have produced some fabulous sentences! </a:t>
              </a:r>
              <a:endParaRPr sz="1700">
                <a:latin typeface="Roboto"/>
                <a:ea typeface="Roboto"/>
                <a:cs typeface="Roboto"/>
                <a:sym typeface="Roboto"/>
              </a:endParaRPr>
            </a:p>
          </p:txBody>
        </p:sp>
        <p:sp>
          <p:nvSpPr>
            <p:cNvPr id="133" name="Google Shape;133;p18"/>
            <p:cNvSpPr txBox="1"/>
            <p:nvPr/>
          </p:nvSpPr>
          <p:spPr>
            <a:xfrm>
              <a:off x="2524900" y="3149750"/>
              <a:ext cx="140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sp>
        <p:nvSpPr>
          <p:cNvPr id="134" name="Google Shape;134;p18"/>
          <p:cNvSpPr txBox="1"/>
          <p:nvPr/>
        </p:nvSpPr>
        <p:spPr>
          <a:xfrm>
            <a:off x="1500450" y="3200200"/>
            <a:ext cx="2619300" cy="138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lt2"/>
              </a:solidFill>
              <a:latin typeface="Roboto"/>
              <a:ea typeface="Roboto"/>
              <a:cs typeface="Roboto"/>
              <a:sym typeface="Roboto"/>
            </a:endParaRPr>
          </a:p>
        </p:txBody>
      </p:sp>
      <p:sp>
        <p:nvSpPr>
          <p:cNvPr id="135" name="Google Shape;135;p18"/>
          <p:cNvSpPr txBox="1"/>
          <p:nvPr/>
        </p:nvSpPr>
        <p:spPr>
          <a:xfrm>
            <a:off x="1366775" y="3136725"/>
            <a:ext cx="1684800" cy="138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Mrs Guerin recommends:</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p>
            <a:pPr indent="0" lvl="0" marL="0" rtl="0" algn="l">
              <a:spcBef>
                <a:spcPts val="0"/>
              </a:spcBef>
              <a:spcAft>
                <a:spcPts val="0"/>
              </a:spcAft>
              <a:buNone/>
            </a:pPr>
            <a:r>
              <a:rPr lang="en" sz="800">
                <a:solidFill>
                  <a:srgbClr val="686868"/>
                </a:solidFill>
                <a:latin typeface="Delius"/>
                <a:ea typeface="Delius"/>
                <a:cs typeface="Delius"/>
                <a:sym typeface="Delius"/>
              </a:rPr>
              <a:t>Izzy and friends are excited to find that their school trip involves an overnight train ride. But when they get on board, they're shocked to discover that everything is strange. </a:t>
            </a:r>
            <a:endParaRPr sz="600">
              <a:latin typeface="Delius"/>
              <a:ea typeface="Delius"/>
              <a:cs typeface="Delius"/>
              <a:sym typeface="Delius"/>
            </a:endParaRPr>
          </a:p>
          <a:p>
            <a:pPr indent="0" lvl="0" marL="0" rtl="0" algn="l">
              <a:spcBef>
                <a:spcPts val="0"/>
              </a:spcBef>
              <a:spcAft>
                <a:spcPts val="0"/>
              </a:spcAft>
              <a:buNone/>
            </a:pPr>
            <a:r>
              <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p:txBody>
      </p:sp>
      <p:sp>
        <p:nvSpPr>
          <p:cNvPr id="136" name="Google Shape;136;p18"/>
          <p:cNvSpPr txBox="1"/>
          <p:nvPr/>
        </p:nvSpPr>
        <p:spPr>
          <a:xfrm>
            <a:off x="7230000" y="832450"/>
            <a:ext cx="1761600" cy="22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474747"/>
                </a:solidFill>
                <a:latin typeface="Roboto"/>
                <a:ea typeface="Roboto"/>
                <a:cs typeface="Roboto"/>
                <a:sym typeface="Roboto"/>
              </a:rPr>
              <a:t>Mr Harris recommends:</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p:txBody>
      </p:sp>
      <p:pic>
        <p:nvPicPr>
          <p:cNvPr id="137" name="Google Shape;137;p18"/>
          <p:cNvPicPr preferRelativeResize="0"/>
          <p:nvPr/>
        </p:nvPicPr>
        <p:blipFill>
          <a:blip r:embed="rId8">
            <a:alphaModFix/>
          </a:blip>
          <a:stretch>
            <a:fillRect/>
          </a:stretch>
        </p:blipFill>
        <p:spPr>
          <a:xfrm>
            <a:off x="7381500" y="1114450"/>
            <a:ext cx="1458550" cy="2058875"/>
          </a:xfrm>
          <a:prstGeom prst="rect">
            <a:avLst/>
          </a:prstGeom>
          <a:noFill/>
          <a:ln>
            <a:noFill/>
          </a:ln>
        </p:spPr>
      </p:pic>
      <p:sp>
        <p:nvSpPr>
          <p:cNvPr id="138" name="Google Shape;138;p18"/>
          <p:cNvSpPr txBox="1"/>
          <p:nvPr/>
        </p:nvSpPr>
        <p:spPr>
          <a:xfrm>
            <a:off x="7381500" y="2773129"/>
            <a:ext cx="1458600" cy="15699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FFFFFF"/>
                </a:highlight>
                <a:latin typeface="Roboto"/>
                <a:ea typeface="Roboto"/>
                <a:cs typeface="Roboto"/>
                <a:sym typeface="Roboto"/>
              </a:rPr>
              <a:t>More Than Words is a touching picture book about the many unique ways we communicate and how we can better listen to and respect these different modes of expression.</a:t>
            </a:r>
            <a:endParaRPr sz="1000">
              <a:highlight>
                <a:srgbClr val="FFFFFF"/>
              </a:highlight>
              <a:latin typeface="Roboto"/>
              <a:ea typeface="Roboto"/>
              <a:cs typeface="Roboto"/>
              <a:sym typeface="Roboto"/>
            </a:endParaRPr>
          </a:p>
        </p:txBody>
      </p:sp>
      <p:pic>
        <p:nvPicPr>
          <p:cNvPr id="139" name="Google Shape;139;p18"/>
          <p:cNvPicPr preferRelativeResize="0"/>
          <p:nvPr/>
        </p:nvPicPr>
        <p:blipFill>
          <a:blip r:embed="rId9">
            <a:alphaModFix/>
          </a:blip>
          <a:stretch>
            <a:fillRect/>
          </a:stretch>
        </p:blipFill>
        <p:spPr>
          <a:xfrm>
            <a:off x="3051574" y="3248874"/>
            <a:ext cx="836550" cy="1288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9"/>
          <p:cNvPicPr preferRelativeResize="0"/>
          <p:nvPr/>
        </p:nvPicPr>
        <p:blipFill>
          <a:blip r:embed="rId3">
            <a:alphaModFix/>
          </a:blip>
          <a:stretch>
            <a:fillRect/>
          </a:stretch>
        </p:blipFill>
        <p:spPr>
          <a:xfrm>
            <a:off x="152400" y="152400"/>
            <a:ext cx="3130916" cy="2419351"/>
          </a:xfrm>
          <a:prstGeom prst="rect">
            <a:avLst/>
          </a:prstGeom>
          <a:noFill/>
          <a:ln>
            <a:noFill/>
          </a:ln>
        </p:spPr>
      </p:pic>
      <p:sp>
        <p:nvSpPr>
          <p:cNvPr id="145" name="Google Shape;145;p19"/>
          <p:cNvSpPr txBox="1"/>
          <p:nvPr/>
        </p:nvSpPr>
        <p:spPr>
          <a:xfrm>
            <a:off x="933275" y="2492125"/>
            <a:ext cx="3534000" cy="2419500"/>
          </a:xfrm>
          <a:prstGeom prst="rect">
            <a:avLst/>
          </a:prstGeom>
          <a:solidFill>
            <a:srgbClr val="00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737373"/>
                </a:solidFill>
                <a:latin typeface="Roboto"/>
                <a:ea typeface="Roboto"/>
                <a:cs typeface="Roboto"/>
                <a:sym typeface="Roboto"/>
              </a:rPr>
              <a:t>We are aiming for 97% attendance. </a:t>
            </a:r>
            <a:endParaRPr sz="1800">
              <a:solidFill>
                <a:srgbClr val="737373"/>
              </a:solidFill>
              <a:latin typeface="Roboto"/>
              <a:ea typeface="Roboto"/>
              <a:cs typeface="Roboto"/>
              <a:sym typeface="Roboto"/>
            </a:endParaRPr>
          </a:p>
          <a:p>
            <a:pPr indent="0" lvl="0" marL="0" rtl="0" algn="l">
              <a:spcBef>
                <a:spcPts val="0"/>
              </a:spcBef>
              <a:spcAft>
                <a:spcPts val="0"/>
              </a:spcAft>
              <a:buNone/>
            </a:pPr>
            <a:r>
              <a:t/>
            </a:r>
            <a:endParaRPr sz="1800">
              <a:solidFill>
                <a:srgbClr val="737373"/>
              </a:solidFill>
              <a:latin typeface="Roboto"/>
              <a:ea typeface="Roboto"/>
              <a:cs typeface="Roboto"/>
              <a:sym typeface="Roboto"/>
            </a:endParaRPr>
          </a:p>
          <a:p>
            <a:pPr indent="0" lvl="0" marL="0" rtl="0" algn="l">
              <a:spcBef>
                <a:spcPts val="0"/>
              </a:spcBef>
              <a:spcAft>
                <a:spcPts val="0"/>
              </a:spcAft>
              <a:buNone/>
            </a:pPr>
            <a:r>
              <a:rPr lang="en" sz="1800">
                <a:solidFill>
                  <a:srgbClr val="737373"/>
                </a:solidFill>
                <a:latin typeface="Roboto"/>
                <a:ea typeface="Roboto"/>
                <a:cs typeface="Roboto"/>
                <a:sym typeface="Roboto"/>
              </a:rPr>
              <a:t>This week, our classes with the highest attendance are…</a:t>
            </a:r>
            <a:endParaRPr sz="1800">
              <a:solidFill>
                <a:srgbClr val="737373"/>
              </a:solidFill>
              <a:latin typeface="Roboto"/>
              <a:ea typeface="Roboto"/>
              <a:cs typeface="Roboto"/>
              <a:sym typeface="Roboto"/>
            </a:endParaRPr>
          </a:p>
          <a:p>
            <a:pPr indent="0" lvl="0" marL="0" rtl="0" algn="l">
              <a:spcBef>
                <a:spcPts val="0"/>
              </a:spcBef>
              <a:spcAft>
                <a:spcPts val="0"/>
              </a:spcAft>
              <a:buNone/>
            </a:pPr>
            <a:r>
              <a:rPr lang="en" sz="1800">
                <a:solidFill>
                  <a:srgbClr val="737373"/>
                </a:solidFill>
                <a:latin typeface="Roboto"/>
                <a:ea typeface="Roboto"/>
                <a:cs typeface="Roboto"/>
                <a:sym typeface="Roboto"/>
              </a:rPr>
              <a:t>KS1 - Class  4    93.79%</a:t>
            </a:r>
            <a:endParaRPr sz="1800">
              <a:solidFill>
                <a:srgbClr val="737373"/>
              </a:solidFill>
              <a:latin typeface="Roboto"/>
              <a:ea typeface="Roboto"/>
              <a:cs typeface="Roboto"/>
              <a:sym typeface="Roboto"/>
            </a:endParaRPr>
          </a:p>
          <a:p>
            <a:pPr indent="0" lvl="0" marL="0" rtl="0" algn="l">
              <a:spcBef>
                <a:spcPts val="0"/>
              </a:spcBef>
              <a:spcAft>
                <a:spcPts val="0"/>
              </a:spcAft>
              <a:buNone/>
            </a:pPr>
            <a:r>
              <a:rPr lang="en" sz="1800">
                <a:solidFill>
                  <a:srgbClr val="737373"/>
                </a:solidFill>
                <a:latin typeface="Roboto"/>
                <a:ea typeface="Roboto"/>
                <a:cs typeface="Roboto"/>
                <a:sym typeface="Roboto"/>
              </a:rPr>
              <a:t>KS2 - Class  11  95.48%</a:t>
            </a:r>
            <a:endParaRPr sz="1800">
              <a:solidFill>
                <a:srgbClr val="737373"/>
              </a:solidFill>
              <a:latin typeface="Roboto"/>
              <a:ea typeface="Roboto"/>
              <a:cs typeface="Roboto"/>
              <a:sym typeface="Roboto"/>
            </a:endParaRPr>
          </a:p>
          <a:p>
            <a:pPr indent="0" lvl="0" marL="0" rtl="0" algn="ctr">
              <a:spcBef>
                <a:spcPts val="0"/>
              </a:spcBef>
              <a:spcAft>
                <a:spcPts val="0"/>
              </a:spcAft>
              <a:buNone/>
            </a:pPr>
            <a:r>
              <a:rPr lang="en" sz="1800">
                <a:solidFill>
                  <a:srgbClr val="0277BD"/>
                </a:solidFill>
                <a:latin typeface="Roboto"/>
                <a:ea typeface="Roboto"/>
                <a:cs typeface="Roboto"/>
                <a:sym typeface="Roboto"/>
              </a:rPr>
              <a:t>WELL DONE</a:t>
            </a:r>
            <a:endParaRPr sz="1800">
              <a:solidFill>
                <a:srgbClr val="0277BD"/>
              </a:solidFill>
              <a:latin typeface="Roboto"/>
              <a:ea typeface="Roboto"/>
              <a:cs typeface="Roboto"/>
              <a:sym typeface="Roboto"/>
            </a:endParaRPr>
          </a:p>
          <a:p>
            <a:pPr indent="0" lvl="0" marL="0" rtl="0" algn="l">
              <a:spcBef>
                <a:spcPts val="0"/>
              </a:spcBef>
              <a:spcAft>
                <a:spcPts val="0"/>
              </a:spcAft>
              <a:buNone/>
            </a:pPr>
            <a:r>
              <a:t/>
            </a:r>
            <a:endParaRPr sz="1800">
              <a:solidFill>
                <a:srgbClr val="737373"/>
              </a:solidFill>
              <a:latin typeface="Roboto"/>
              <a:ea typeface="Roboto"/>
              <a:cs typeface="Roboto"/>
              <a:sym typeface="Roboto"/>
            </a:endParaRPr>
          </a:p>
          <a:p>
            <a:pPr indent="0" lvl="0" marL="0" rtl="0" algn="ctr">
              <a:spcBef>
                <a:spcPts val="0"/>
              </a:spcBef>
              <a:spcAft>
                <a:spcPts val="0"/>
              </a:spcAft>
              <a:buNone/>
            </a:pPr>
            <a:r>
              <a:t/>
            </a:r>
            <a:endParaRPr sz="1800">
              <a:solidFill>
                <a:srgbClr val="0000FF"/>
              </a:solidFill>
              <a:latin typeface="Roboto"/>
              <a:ea typeface="Roboto"/>
              <a:cs typeface="Roboto"/>
              <a:sym typeface="Roboto"/>
            </a:endParaRPr>
          </a:p>
        </p:txBody>
      </p:sp>
      <p:sp>
        <p:nvSpPr>
          <p:cNvPr id="146" name="Google Shape;146;p19"/>
          <p:cNvSpPr txBox="1"/>
          <p:nvPr/>
        </p:nvSpPr>
        <p:spPr>
          <a:xfrm>
            <a:off x="0" y="421481"/>
            <a:ext cx="18861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sp>
        <p:nvSpPr>
          <p:cNvPr id="147" name="Google Shape;147;p19"/>
          <p:cNvSpPr txBox="1"/>
          <p:nvPr/>
        </p:nvSpPr>
        <p:spPr>
          <a:xfrm>
            <a:off x="5377250" y="543575"/>
            <a:ext cx="3013200" cy="26478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Roboto"/>
                <a:ea typeface="Roboto"/>
                <a:cs typeface="Roboto"/>
                <a:sym typeface="Roboto"/>
              </a:rPr>
              <a:t>Don’t forget Christmas Jumper day on FRIDAY 12th, the same day as our Christmas lunch! </a:t>
            </a:r>
            <a:br>
              <a:rPr lang="en" sz="1800">
                <a:solidFill>
                  <a:schemeClr val="lt2"/>
                </a:solidFill>
                <a:latin typeface="Roboto"/>
                <a:ea typeface="Roboto"/>
                <a:cs typeface="Roboto"/>
                <a:sym typeface="Roboto"/>
              </a:rPr>
            </a:br>
            <a:r>
              <a:rPr lang="en" sz="1800">
                <a:solidFill>
                  <a:schemeClr val="lt2"/>
                </a:solidFill>
                <a:latin typeface="Roboto"/>
                <a:ea typeface="Roboto"/>
                <a:cs typeface="Roboto"/>
                <a:sym typeface="Roboto"/>
              </a:rPr>
              <a:t>Our Friday menu will be </a:t>
            </a:r>
            <a:r>
              <a:rPr lang="en" sz="1800">
                <a:solidFill>
                  <a:schemeClr val="lt2"/>
                </a:solidFill>
                <a:latin typeface="Roboto"/>
                <a:ea typeface="Roboto"/>
                <a:cs typeface="Roboto"/>
                <a:sym typeface="Roboto"/>
              </a:rPr>
              <a:t>available</a:t>
            </a:r>
            <a:r>
              <a:rPr lang="en" sz="1800">
                <a:solidFill>
                  <a:schemeClr val="lt2"/>
                </a:solidFill>
                <a:latin typeface="Roboto"/>
                <a:ea typeface="Roboto"/>
                <a:cs typeface="Roboto"/>
                <a:sym typeface="Roboto"/>
              </a:rPr>
              <a:t> on Thursday instead of the usual roast dinner, because of the swap for Christmas dinner. </a:t>
            </a:r>
            <a:endParaRPr sz="1800">
              <a:solidFill>
                <a:schemeClr val="lt2"/>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0"/>
          <p:cNvPicPr preferRelativeResize="0"/>
          <p:nvPr/>
        </p:nvPicPr>
        <p:blipFill>
          <a:blip r:embed="rId3">
            <a:alphaModFix/>
          </a:blip>
          <a:stretch>
            <a:fillRect/>
          </a:stretch>
        </p:blipFill>
        <p:spPr>
          <a:xfrm>
            <a:off x="152400" y="152400"/>
            <a:ext cx="3422672" cy="4838699"/>
          </a:xfrm>
          <a:prstGeom prst="rect">
            <a:avLst/>
          </a:prstGeom>
          <a:noFill/>
          <a:ln>
            <a:noFill/>
          </a:ln>
        </p:spPr>
      </p:pic>
      <p:pic>
        <p:nvPicPr>
          <p:cNvPr id="153" name="Google Shape;153;p20"/>
          <p:cNvPicPr preferRelativeResize="0"/>
          <p:nvPr/>
        </p:nvPicPr>
        <p:blipFill>
          <a:blip r:embed="rId4">
            <a:alphaModFix/>
          </a:blip>
          <a:stretch>
            <a:fillRect/>
          </a:stretch>
        </p:blipFill>
        <p:spPr>
          <a:xfrm>
            <a:off x="4061117" y="152400"/>
            <a:ext cx="4838700" cy="4838700"/>
          </a:xfrm>
          <a:prstGeom prst="rect">
            <a:avLst/>
          </a:prstGeom>
          <a:noFill/>
          <a:ln>
            <a:noFill/>
          </a:ln>
        </p:spPr>
      </p:pic>
      <p:sp>
        <p:nvSpPr>
          <p:cNvPr id="154" name="Google Shape;154;p20"/>
          <p:cNvSpPr txBox="1"/>
          <p:nvPr/>
        </p:nvSpPr>
        <p:spPr>
          <a:xfrm>
            <a:off x="467375" y="1330650"/>
            <a:ext cx="3107700" cy="359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latin typeface="Calibri"/>
                <a:ea typeface="Calibri"/>
                <a:cs typeface="Calibri"/>
                <a:sym typeface="Calibri"/>
              </a:rPr>
              <a:t>Nursery stay and play 10th Dec </a:t>
            </a:r>
            <a:br>
              <a:rPr lang="en" sz="1200">
                <a:latin typeface="Calibri"/>
                <a:ea typeface="Calibri"/>
                <a:cs typeface="Calibri"/>
                <a:sym typeface="Calibri"/>
              </a:rPr>
            </a:br>
            <a:r>
              <a:rPr lang="en" sz="1200">
                <a:latin typeface="Calibri"/>
                <a:ea typeface="Calibri"/>
                <a:cs typeface="Calibri"/>
                <a:sym typeface="Calibri"/>
              </a:rPr>
              <a:t>			@8.50am OR 12.30</a:t>
            </a:r>
            <a:br>
              <a:rPr lang="en" sz="1200">
                <a:latin typeface="Calibri"/>
                <a:ea typeface="Calibri"/>
                <a:cs typeface="Calibri"/>
                <a:sym typeface="Calibri"/>
              </a:rPr>
            </a:br>
            <a:br>
              <a:rPr lang="en" sz="1200">
                <a:latin typeface="Calibri"/>
                <a:ea typeface="Calibri"/>
                <a:cs typeface="Calibri"/>
                <a:sym typeface="Calibri"/>
              </a:rPr>
            </a:br>
            <a:r>
              <a:rPr lang="en" sz="1200">
                <a:latin typeface="Calibri"/>
                <a:ea typeface="Calibri"/>
                <a:cs typeface="Calibri"/>
                <a:sym typeface="Calibri"/>
              </a:rPr>
              <a:t>St. Peter’s Christmas Tree festival 12-14th Dec</a:t>
            </a:r>
            <a:br>
              <a:rPr lang="en" sz="1200">
                <a:latin typeface="Calibri"/>
                <a:ea typeface="Calibri"/>
                <a:cs typeface="Calibri"/>
                <a:sym typeface="Calibri"/>
              </a:rPr>
            </a:br>
            <a:r>
              <a:rPr lang="en" sz="1200">
                <a:latin typeface="Calibri"/>
                <a:ea typeface="Calibri"/>
                <a:cs typeface="Calibri"/>
                <a:sym typeface="Calibri"/>
              </a:rPr>
              <a:t>		at St. Peter’s Church</a:t>
            </a:r>
            <a:br>
              <a:rPr lang="en" sz="1200">
                <a:latin typeface="Calibri"/>
                <a:ea typeface="Calibri"/>
                <a:cs typeface="Calibri"/>
                <a:sym typeface="Calibri"/>
              </a:rPr>
            </a:br>
            <a:r>
              <a:rPr lang="en" sz="1200">
                <a:latin typeface="Calibri"/>
                <a:ea typeface="Calibri"/>
                <a:cs typeface="Calibri"/>
                <a:sym typeface="Calibri"/>
              </a:rPr>
              <a:t>Christmas Carol Concert  Fri 12th Dec@9.15am</a:t>
            </a:r>
            <a:br>
              <a:rPr lang="en" sz="1200">
                <a:latin typeface="Calibri"/>
                <a:ea typeface="Calibri"/>
                <a:cs typeface="Calibri"/>
                <a:sym typeface="Calibri"/>
              </a:rPr>
            </a:br>
            <a:r>
              <a:rPr lang="en" sz="1200">
                <a:latin typeface="Calibri"/>
                <a:ea typeface="Calibri"/>
                <a:cs typeface="Calibri"/>
                <a:sym typeface="Calibri"/>
              </a:rPr>
              <a:t>Christmas Jumper &amp; Christmas Dinner Day	</a:t>
            </a:r>
            <a:br>
              <a:rPr lang="en" sz="1200">
                <a:latin typeface="Calibri"/>
                <a:ea typeface="Calibri"/>
                <a:cs typeface="Calibri"/>
                <a:sym typeface="Calibri"/>
              </a:rPr>
            </a:br>
            <a:br>
              <a:rPr lang="en" sz="1200">
                <a:latin typeface="Calibri"/>
                <a:ea typeface="Calibri"/>
                <a:cs typeface="Calibri"/>
                <a:sym typeface="Calibri"/>
              </a:rPr>
            </a:br>
            <a:r>
              <a:rPr lang="en" sz="1200">
                <a:latin typeface="Calibri"/>
                <a:ea typeface="Calibri"/>
                <a:cs typeface="Calibri"/>
                <a:sym typeface="Calibri"/>
              </a:rPr>
              <a:t>Reception Nativity  16th &amp; 17th </a:t>
            </a:r>
            <a:br>
              <a:rPr lang="en" sz="1200">
                <a:latin typeface="Calibri"/>
                <a:ea typeface="Calibri"/>
                <a:cs typeface="Calibri"/>
                <a:sym typeface="Calibri"/>
              </a:rPr>
            </a:br>
            <a:r>
              <a:rPr lang="en" sz="1200">
                <a:latin typeface="Calibri"/>
                <a:ea typeface="Calibri"/>
                <a:cs typeface="Calibri"/>
                <a:sym typeface="Calibri"/>
              </a:rPr>
              <a:t>(9:15 - 9:45am)</a:t>
            </a:r>
            <a:br>
              <a:rPr lang="en" sz="1200">
                <a:latin typeface="Calibri"/>
                <a:ea typeface="Calibri"/>
                <a:cs typeface="Calibri"/>
                <a:sym typeface="Calibri"/>
              </a:rPr>
            </a:br>
            <a:r>
              <a:rPr lang="en" sz="1200">
                <a:latin typeface="Calibri"/>
                <a:ea typeface="Calibri"/>
                <a:cs typeface="Calibri"/>
                <a:sym typeface="Calibri"/>
              </a:rPr>
              <a:t>Y1,Y2 &amp; Y3 Production	 15th,  16th &amp;  17th (2.30-3.15pm)</a:t>
            </a:r>
            <a:br>
              <a:rPr lang="en" sz="1200">
                <a:latin typeface="Calibri"/>
                <a:ea typeface="Calibri"/>
                <a:cs typeface="Calibri"/>
                <a:sym typeface="Calibri"/>
              </a:rPr>
            </a:br>
            <a:r>
              <a:rPr lang="en" sz="1200">
                <a:latin typeface="Calibri"/>
                <a:ea typeface="Calibri"/>
                <a:cs typeface="Calibri"/>
                <a:sym typeface="Calibri"/>
              </a:rPr>
              <a:t>Nursery Sing Along 17th Dec @11.30 OR 2.45</a:t>
            </a:r>
            <a:br>
              <a:rPr lang="en" sz="1200">
                <a:latin typeface="Calibri"/>
                <a:ea typeface="Calibri"/>
                <a:cs typeface="Calibri"/>
                <a:sym typeface="Calibri"/>
              </a:rPr>
            </a:br>
            <a:r>
              <a:rPr lang="en" sz="1200">
                <a:latin typeface="Calibri"/>
                <a:ea typeface="Calibri"/>
                <a:cs typeface="Calibri"/>
                <a:sym typeface="Calibri"/>
              </a:rPr>
              <a:t>Y4, Y5, Y6 Production	17th Dec (5.30-6.30pm) &amp; Thur 18th Dec (9.15-10.15am &amp; 2:00-3:00pm</a:t>
            </a:r>
            <a:br>
              <a:rPr lang="en" sz="1200">
                <a:latin typeface="Calibri"/>
                <a:ea typeface="Calibri"/>
                <a:cs typeface="Calibri"/>
                <a:sym typeface="Calibri"/>
              </a:rPr>
            </a:br>
            <a:r>
              <a:rPr b="1" lang="en" sz="1200">
                <a:latin typeface="Calibri"/>
                <a:ea typeface="Calibri"/>
                <a:cs typeface="Calibri"/>
                <a:sym typeface="Calibri"/>
              </a:rPr>
              <a:t>Last day of term   Friday 19th Dec </a:t>
            </a:r>
            <a:endParaRPr b="1" sz="1200">
              <a:latin typeface="Calibri"/>
              <a:ea typeface="Calibri"/>
              <a:cs typeface="Calibri"/>
              <a:sym typeface="Calibri"/>
            </a:endParaRPr>
          </a:p>
          <a:p>
            <a:pPr indent="0" lvl="0" marL="0" rtl="0" algn="l">
              <a:lnSpc>
                <a:spcPct val="107916"/>
              </a:lnSpc>
              <a:spcBef>
                <a:spcPts val="800"/>
              </a:spcBef>
              <a:spcAft>
                <a:spcPts val="0"/>
              </a:spcAft>
              <a:buNone/>
            </a:pPr>
            <a:r>
              <a:t/>
            </a:r>
            <a:endParaRPr sz="1200">
              <a:latin typeface="Calibri"/>
              <a:ea typeface="Calibri"/>
              <a:cs typeface="Calibri"/>
              <a:sym typeface="Calibri"/>
            </a:endParaRPr>
          </a:p>
          <a:p>
            <a:pPr indent="0" lvl="0" marL="0" rtl="0" algn="l">
              <a:spcBef>
                <a:spcPts val="800"/>
              </a:spcBef>
              <a:spcAft>
                <a:spcPts val="0"/>
              </a:spcAft>
              <a:buNone/>
            </a:pPr>
            <a:r>
              <a:t/>
            </a:r>
            <a:endParaRPr>
              <a:solidFill>
                <a:schemeClr val="lt2"/>
              </a:solidFill>
              <a:latin typeface="Roboto"/>
              <a:ea typeface="Roboto"/>
              <a:cs typeface="Roboto"/>
              <a:sym typeface="Roboto"/>
            </a:endParaRPr>
          </a:p>
        </p:txBody>
      </p:sp>
      <p:pic>
        <p:nvPicPr>
          <p:cNvPr id="155" name="Google Shape;155;p20" title="download.jpg"/>
          <p:cNvPicPr preferRelativeResize="0"/>
          <p:nvPr/>
        </p:nvPicPr>
        <p:blipFill>
          <a:blip r:embed="rId5">
            <a:alphaModFix/>
          </a:blip>
          <a:stretch>
            <a:fillRect/>
          </a:stretch>
        </p:blipFill>
        <p:spPr>
          <a:xfrm>
            <a:off x="5196875" y="1556680"/>
            <a:ext cx="2567200" cy="3366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1"/>
          <p:cNvSpPr txBox="1"/>
          <p:nvPr>
            <p:ph idx="1" type="body"/>
          </p:nvPr>
        </p:nvSpPr>
        <p:spPr>
          <a:xfrm>
            <a:off x="226075" y="1452950"/>
            <a:ext cx="2808000" cy="31635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1400"/>
              <a:t>Contact us:</a:t>
            </a:r>
            <a:endParaRPr sz="1400"/>
          </a:p>
          <a:p>
            <a:pPr indent="0" lvl="0" marL="0" rtl="0" algn="l">
              <a:spcBef>
                <a:spcPts val="1600"/>
              </a:spcBef>
              <a:spcAft>
                <a:spcPts val="0"/>
              </a:spcAft>
              <a:buNone/>
            </a:pPr>
            <a:r>
              <a:rPr lang="en" sz="1400"/>
              <a:t>Cavalry Primary School</a:t>
            </a:r>
            <a:br>
              <a:rPr lang="en" sz="1400"/>
            </a:br>
            <a:r>
              <a:rPr lang="en" sz="1400"/>
              <a:t>Cavalry Drive</a:t>
            </a:r>
            <a:br>
              <a:rPr lang="en" sz="1400"/>
            </a:br>
            <a:r>
              <a:rPr lang="en" sz="1400"/>
              <a:t>March</a:t>
            </a:r>
            <a:br>
              <a:rPr lang="en" sz="1400"/>
            </a:br>
            <a:r>
              <a:rPr lang="en" sz="1400"/>
              <a:t>Cambridgeshire</a:t>
            </a:r>
            <a:br>
              <a:rPr lang="en" sz="1400"/>
            </a:br>
            <a:r>
              <a:rPr lang="en" sz="1400"/>
              <a:t>PE15 9EQ</a:t>
            </a:r>
            <a:endParaRPr sz="1400"/>
          </a:p>
          <a:p>
            <a:pPr indent="0" lvl="0" marL="0" rtl="0" algn="l">
              <a:spcBef>
                <a:spcPts val="1600"/>
              </a:spcBef>
              <a:spcAft>
                <a:spcPts val="0"/>
              </a:spcAft>
              <a:buNone/>
            </a:pPr>
            <a:r>
              <a:rPr lang="en" sz="1400" u="sng">
                <a:hlinkClick r:id="rId3"/>
              </a:rPr>
              <a:t>office@cavalryprimary.org</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Tel: 01354 652814</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a:solidFill>
                <a:srgbClr val="F9FAFB"/>
              </a:solidFill>
              <a:highlight>
                <a:srgbClr val="0F1C59"/>
              </a:highlight>
              <a:latin typeface="Arial"/>
              <a:ea typeface="Arial"/>
              <a:cs typeface="Arial"/>
              <a:sym typeface="Arial"/>
            </a:endParaRPr>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 </a:t>
            </a:r>
            <a:endParaRPr sz="1400"/>
          </a:p>
        </p:txBody>
      </p:sp>
      <p:pic>
        <p:nvPicPr>
          <p:cNvPr descr="Black and white upward shot of Golden Gate Bridge" id="161" name="Google Shape;161;p21"/>
          <p:cNvPicPr preferRelativeResize="0"/>
          <p:nvPr/>
        </p:nvPicPr>
        <p:blipFill rotWithShape="1">
          <a:blip r:embed="rId4">
            <a:alphaModFix/>
          </a:blip>
          <a:srcRect b="0" l="19071" r="4853" t="9"/>
          <a:stretch/>
        </p:blipFill>
        <p:spPr>
          <a:xfrm>
            <a:off x="3274676" y="0"/>
            <a:ext cx="5869325" cy="5143504"/>
          </a:xfrm>
          <a:prstGeom prst="rect">
            <a:avLst/>
          </a:prstGeom>
          <a:noFill/>
          <a:ln>
            <a:noFill/>
          </a:ln>
        </p:spPr>
      </p:pic>
      <p:pic>
        <p:nvPicPr>
          <p:cNvPr id="162" name="Google Shape;162;p21"/>
          <p:cNvPicPr preferRelativeResize="0"/>
          <p:nvPr/>
        </p:nvPicPr>
        <p:blipFill>
          <a:blip r:embed="rId5">
            <a:alphaModFix/>
          </a:blip>
          <a:stretch>
            <a:fillRect/>
          </a:stretch>
        </p:blipFill>
        <p:spPr>
          <a:xfrm flipH="1">
            <a:off x="1277850" y="238675"/>
            <a:ext cx="1150651" cy="1095299"/>
          </a:xfrm>
          <a:prstGeom prst="rect">
            <a:avLst/>
          </a:prstGeom>
          <a:noFill/>
          <a:ln>
            <a:noFill/>
          </a:ln>
        </p:spPr>
      </p:pic>
      <p:sp>
        <p:nvSpPr>
          <p:cNvPr id="163" name="Google Shape;163;p21"/>
          <p:cNvSpPr txBox="1"/>
          <p:nvPr/>
        </p:nvSpPr>
        <p:spPr>
          <a:xfrm>
            <a:off x="389075" y="560100"/>
            <a:ext cx="962100" cy="5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Roboto"/>
                <a:ea typeface="Roboto"/>
                <a:cs typeface="Roboto"/>
                <a:sym typeface="Roboto"/>
              </a:rPr>
              <a:t>Cavalry Website</a:t>
            </a:r>
            <a:endParaRPr sz="1500">
              <a:solidFill>
                <a:schemeClr val="lt1"/>
              </a:solidFill>
              <a:latin typeface="Roboto"/>
              <a:ea typeface="Roboto"/>
              <a:cs typeface="Roboto"/>
              <a:sym typeface="Roboto"/>
            </a:endParaRPr>
          </a:p>
        </p:txBody>
      </p:sp>
      <p:pic>
        <p:nvPicPr>
          <p:cNvPr id="164" name="Google Shape;164;p21"/>
          <p:cNvPicPr preferRelativeResize="0"/>
          <p:nvPr/>
        </p:nvPicPr>
        <p:blipFill>
          <a:blip r:embed="rId6">
            <a:alphaModFix/>
          </a:blip>
          <a:stretch>
            <a:fillRect/>
          </a:stretch>
        </p:blipFill>
        <p:spPr>
          <a:xfrm>
            <a:off x="3274675" y="0"/>
            <a:ext cx="5869325"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