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oboto"/>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bold.fntdata"/><Relationship Id="rId14" Type="http://schemas.openxmlformats.org/officeDocument/2006/relationships/font" Target="fonts/Roboto-regular.fntdata"/><Relationship Id="rId17" Type="http://schemas.openxmlformats.org/officeDocument/2006/relationships/font" Target="fonts/Roboto-boldItalic.fntdata"/><Relationship Id="rId16"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fd3798447a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fd3798447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a9093505b4_0_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a9093505b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d379844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fd379844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fd379844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fd379844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d3798447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fd3798447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jpg"/><Relationship Id="rId9"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6.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mailto:office@cavalryprimary.org" TargetMode="External"/><Relationship Id="rId4" Type="http://schemas.openxmlformats.org/officeDocument/2006/relationships/image" Target="../media/image23.png"/><Relationship Id="rId5" Type="http://schemas.openxmlformats.org/officeDocument/2006/relationships/image" Target="../media/image13.jpg"/><Relationship Id="rId6"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170247" y="152399"/>
            <a:ext cx="1930629" cy="1905000"/>
          </a:xfrm>
          <a:prstGeom prst="rect">
            <a:avLst/>
          </a:prstGeom>
          <a:noFill/>
          <a:ln>
            <a:noFill/>
          </a:ln>
        </p:spPr>
      </p:pic>
      <p:pic>
        <p:nvPicPr>
          <p:cNvPr id="68" name="Google Shape;68;p13"/>
          <p:cNvPicPr preferRelativeResize="0"/>
          <p:nvPr/>
        </p:nvPicPr>
        <p:blipFill>
          <a:blip r:embed="rId4">
            <a:alphaModFix/>
          </a:blip>
          <a:stretch>
            <a:fillRect/>
          </a:stretch>
        </p:blipFill>
        <p:spPr>
          <a:xfrm>
            <a:off x="2100875" y="152400"/>
            <a:ext cx="6824576" cy="1905000"/>
          </a:xfrm>
          <a:prstGeom prst="rect">
            <a:avLst/>
          </a:prstGeom>
          <a:noFill/>
          <a:ln>
            <a:noFill/>
          </a:ln>
        </p:spPr>
      </p:pic>
      <p:sp>
        <p:nvSpPr>
          <p:cNvPr id="69" name="Google Shape;69;p13"/>
          <p:cNvSpPr txBox="1"/>
          <p:nvPr>
            <p:ph idx="1" type="subTitle"/>
          </p:nvPr>
        </p:nvSpPr>
        <p:spPr>
          <a:xfrm>
            <a:off x="4277950" y="1381000"/>
            <a:ext cx="3285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28th November 2025</a:t>
            </a:r>
            <a:endParaRPr sz="2400"/>
          </a:p>
        </p:txBody>
      </p:sp>
      <p:sp>
        <p:nvSpPr>
          <p:cNvPr id="70" name="Google Shape;70;p13"/>
          <p:cNvSpPr txBox="1"/>
          <p:nvPr/>
        </p:nvSpPr>
        <p:spPr>
          <a:xfrm>
            <a:off x="1624550" y="2571750"/>
            <a:ext cx="5683800" cy="164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71" name="Google Shape;71;p13"/>
          <p:cNvPicPr preferRelativeResize="0"/>
          <p:nvPr/>
        </p:nvPicPr>
        <p:blipFill>
          <a:blip r:embed="rId5">
            <a:alphaModFix/>
          </a:blip>
          <a:stretch>
            <a:fillRect/>
          </a:stretch>
        </p:blipFill>
        <p:spPr>
          <a:xfrm>
            <a:off x="1841750" y="2689374"/>
            <a:ext cx="1276250" cy="1276250"/>
          </a:xfrm>
          <a:prstGeom prst="rect">
            <a:avLst/>
          </a:prstGeom>
          <a:noFill/>
          <a:ln>
            <a:noFill/>
          </a:ln>
        </p:spPr>
      </p:pic>
      <p:sp>
        <p:nvSpPr>
          <p:cNvPr id="72" name="Google Shape;72;p13"/>
          <p:cNvSpPr txBox="1"/>
          <p:nvPr/>
        </p:nvSpPr>
        <p:spPr>
          <a:xfrm>
            <a:off x="3061125" y="2979800"/>
            <a:ext cx="4104600" cy="6954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Brilliant books</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Conductors or insulators</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4"/>
          <p:cNvPicPr preferRelativeResize="0"/>
          <p:nvPr/>
        </p:nvPicPr>
        <p:blipFill>
          <a:blip r:embed="rId3">
            <a:alphaModFix/>
          </a:blip>
          <a:stretch>
            <a:fillRect/>
          </a:stretch>
        </p:blipFill>
        <p:spPr>
          <a:xfrm>
            <a:off x="0" y="0"/>
            <a:ext cx="4261627" cy="1065400"/>
          </a:xfrm>
          <a:prstGeom prst="rect">
            <a:avLst/>
          </a:prstGeom>
          <a:noFill/>
          <a:ln>
            <a:noFill/>
          </a:ln>
        </p:spPr>
      </p:pic>
      <p:sp>
        <p:nvSpPr>
          <p:cNvPr id="78" name="Google Shape;78;p14"/>
          <p:cNvSpPr txBox="1"/>
          <p:nvPr/>
        </p:nvSpPr>
        <p:spPr>
          <a:xfrm>
            <a:off x="1684600" y="483150"/>
            <a:ext cx="1770000" cy="2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Reception</a:t>
            </a:r>
            <a:endParaRPr sz="1800">
              <a:solidFill>
                <a:schemeClr val="lt2"/>
              </a:solidFill>
              <a:latin typeface="Roboto"/>
              <a:ea typeface="Roboto"/>
              <a:cs typeface="Roboto"/>
              <a:sym typeface="Roboto"/>
            </a:endParaRPr>
          </a:p>
        </p:txBody>
      </p:sp>
      <p:sp>
        <p:nvSpPr>
          <p:cNvPr id="79" name="Google Shape;79;p14"/>
          <p:cNvSpPr txBox="1"/>
          <p:nvPr/>
        </p:nvSpPr>
        <p:spPr>
          <a:xfrm>
            <a:off x="239225" y="2043575"/>
            <a:ext cx="3708000" cy="26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  </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pic>
        <p:nvPicPr>
          <p:cNvPr id="80" name="Google Shape;80;p14"/>
          <p:cNvPicPr preferRelativeResize="0"/>
          <p:nvPr/>
        </p:nvPicPr>
        <p:blipFill>
          <a:blip r:embed="rId4">
            <a:alphaModFix/>
          </a:blip>
          <a:stretch>
            <a:fillRect/>
          </a:stretch>
        </p:blipFill>
        <p:spPr>
          <a:xfrm>
            <a:off x="0" y="0"/>
            <a:ext cx="9144000" cy="51699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5"/>
          <p:cNvPicPr preferRelativeResize="0"/>
          <p:nvPr/>
        </p:nvPicPr>
        <p:blipFill>
          <a:blip r:embed="rId3">
            <a:alphaModFix/>
          </a:blip>
          <a:stretch>
            <a:fillRect/>
          </a:stretch>
        </p:blipFill>
        <p:spPr>
          <a:xfrm>
            <a:off x="0" y="0"/>
            <a:ext cx="4383826" cy="1095976"/>
          </a:xfrm>
          <a:prstGeom prst="rect">
            <a:avLst/>
          </a:prstGeom>
          <a:noFill/>
          <a:ln>
            <a:noFill/>
          </a:ln>
        </p:spPr>
      </p:pic>
      <p:sp>
        <p:nvSpPr>
          <p:cNvPr id="86" name="Google Shape;86;p15"/>
          <p:cNvSpPr txBox="1"/>
          <p:nvPr/>
        </p:nvSpPr>
        <p:spPr>
          <a:xfrm>
            <a:off x="1640350" y="509463"/>
            <a:ext cx="1103100" cy="282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Year 4</a:t>
            </a:r>
            <a:endParaRPr sz="1800">
              <a:solidFill>
                <a:srgbClr val="737373"/>
              </a:solidFill>
              <a:latin typeface="Roboto"/>
              <a:ea typeface="Roboto"/>
              <a:cs typeface="Roboto"/>
              <a:sym typeface="Roboto"/>
            </a:endParaRPr>
          </a:p>
        </p:txBody>
      </p:sp>
      <p:sp>
        <p:nvSpPr>
          <p:cNvPr id="87" name="Google Shape;87;p15"/>
          <p:cNvSpPr txBox="1"/>
          <p:nvPr/>
        </p:nvSpPr>
        <p:spPr>
          <a:xfrm>
            <a:off x="239225" y="1338200"/>
            <a:ext cx="3708000" cy="3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88" name="Google Shape;88;p15"/>
          <p:cNvSpPr txBox="1"/>
          <p:nvPr/>
        </p:nvSpPr>
        <p:spPr>
          <a:xfrm>
            <a:off x="0" y="421481"/>
            <a:ext cx="1886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89" name="Google Shape;89;p15"/>
          <p:cNvPicPr preferRelativeResize="0"/>
          <p:nvPr/>
        </p:nvPicPr>
        <p:blipFill>
          <a:blip r:embed="rId4">
            <a:alphaModFix/>
          </a:blip>
          <a:stretch>
            <a:fillRect/>
          </a:stretch>
        </p:blipFill>
        <p:spPr>
          <a:xfrm>
            <a:off x="0" y="0"/>
            <a:ext cx="9143999" cy="514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6"/>
          <p:cNvSpPr txBox="1"/>
          <p:nvPr/>
        </p:nvSpPr>
        <p:spPr>
          <a:xfrm>
            <a:off x="0" y="421481"/>
            <a:ext cx="188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95" name="Google Shape;95;p16"/>
          <p:cNvPicPr preferRelativeResize="0"/>
          <p:nvPr/>
        </p:nvPicPr>
        <p:blipFill>
          <a:blip r:embed="rId4">
            <a:alphaModFix/>
          </a:blip>
          <a:stretch>
            <a:fillRect/>
          </a:stretch>
        </p:blipFill>
        <p:spPr>
          <a:xfrm>
            <a:off x="12300" y="0"/>
            <a:ext cx="9144000" cy="50687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grpSp>
        <p:nvGrpSpPr>
          <p:cNvPr id="100" name="Google Shape;100;p17"/>
          <p:cNvGrpSpPr/>
          <p:nvPr/>
        </p:nvGrpSpPr>
        <p:grpSpPr>
          <a:xfrm>
            <a:off x="152400" y="0"/>
            <a:ext cx="8839200" cy="5143500"/>
            <a:chOff x="152400" y="0"/>
            <a:chExt cx="8839200" cy="5143500"/>
          </a:xfrm>
        </p:grpSpPr>
        <p:pic>
          <p:nvPicPr>
            <p:cNvPr id="101" name="Google Shape;101;p17"/>
            <p:cNvPicPr preferRelativeResize="0"/>
            <p:nvPr/>
          </p:nvPicPr>
          <p:blipFill>
            <a:blip r:embed="rId3">
              <a:alphaModFix/>
            </a:blip>
            <a:stretch>
              <a:fillRect/>
            </a:stretch>
          </p:blipFill>
          <p:spPr>
            <a:xfrm>
              <a:off x="152400" y="152400"/>
              <a:ext cx="826700" cy="4838702"/>
            </a:xfrm>
            <a:prstGeom prst="rect">
              <a:avLst/>
            </a:prstGeom>
            <a:noFill/>
            <a:ln>
              <a:noFill/>
            </a:ln>
          </p:spPr>
        </p:pic>
        <p:sp>
          <p:nvSpPr>
            <p:cNvPr id="102" name="Google Shape;102;p17"/>
            <p:cNvSpPr txBox="1"/>
            <p:nvPr/>
          </p:nvSpPr>
          <p:spPr>
            <a:xfrm>
              <a:off x="1148975" y="152400"/>
              <a:ext cx="3238500" cy="2555100"/>
            </a:xfrm>
            <a:prstGeom prst="rect">
              <a:avLst/>
            </a:prstGeom>
            <a:solidFill>
              <a:srgbClr val="FFFFFF"/>
            </a:solid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00"/>
                  </a:solidFill>
                </a:rPr>
                <a:t>Word Wizard</a:t>
              </a:r>
              <a:r>
                <a:rPr b="1" lang="en" sz="1800"/>
                <a:t> Winners</a:t>
              </a:r>
              <a:r>
                <a:rPr b="1" lang="en" sz="1800">
                  <a:solidFill>
                    <a:srgbClr val="000000"/>
                  </a:solidFill>
                </a:rPr>
                <a:t>:</a:t>
              </a:r>
              <a:endParaRPr b="1" sz="1800"/>
            </a:p>
            <a:p>
              <a:pPr indent="0" lvl="0" marL="0" rtl="0" algn="l">
                <a:spcBef>
                  <a:spcPts val="0"/>
                </a:spcBef>
                <a:spcAft>
                  <a:spcPts val="0"/>
                </a:spcAft>
                <a:buNone/>
              </a:pPr>
              <a:r>
                <a:rPr b="1" lang="en" sz="1800"/>
                <a:t>Year 3 - Class 8</a:t>
              </a:r>
              <a:endParaRPr b="1" sz="1800"/>
            </a:p>
            <a:p>
              <a:pPr indent="0" lvl="0" marL="0" rtl="0" algn="l">
                <a:spcBef>
                  <a:spcPts val="0"/>
                </a:spcBef>
                <a:spcAft>
                  <a:spcPts val="0"/>
                </a:spcAft>
                <a:buNone/>
              </a:pPr>
              <a:r>
                <a:rPr b="1" lang="en" sz="1800"/>
                <a:t>Year 4 - Class 9</a:t>
              </a:r>
              <a:endParaRPr b="1" sz="1800"/>
            </a:p>
            <a:p>
              <a:pPr indent="0" lvl="0" marL="0" rtl="0" algn="l">
                <a:spcBef>
                  <a:spcPts val="0"/>
                </a:spcBef>
                <a:spcAft>
                  <a:spcPts val="0"/>
                </a:spcAft>
                <a:buNone/>
              </a:pPr>
              <a:r>
                <a:rPr b="1" lang="en" sz="1800"/>
                <a:t>Year 5 - Class 11</a:t>
              </a:r>
              <a:endParaRPr b="1" sz="1500"/>
            </a:p>
            <a:p>
              <a:pPr indent="0" lvl="0" marL="0" rtl="0" algn="l">
                <a:spcBef>
                  <a:spcPts val="0"/>
                </a:spcBef>
                <a:spcAft>
                  <a:spcPts val="0"/>
                </a:spcAft>
                <a:buNone/>
              </a:pPr>
              <a:r>
                <a:rPr b="1" lang="en" sz="1800"/>
                <a:t>Year 6 - Class 13</a:t>
              </a:r>
              <a:endParaRPr b="1" sz="1200"/>
            </a:p>
            <a:p>
              <a:pPr indent="0" lvl="0" marL="0" rtl="0" algn="l">
                <a:spcBef>
                  <a:spcPts val="0"/>
                </a:spcBef>
                <a:spcAft>
                  <a:spcPts val="0"/>
                </a:spcAft>
                <a:buNone/>
              </a:pPr>
              <a:r>
                <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pic>
          <p:nvPicPr>
            <p:cNvPr id="103" name="Google Shape;103;p17"/>
            <p:cNvPicPr preferRelativeResize="0"/>
            <p:nvPr/>
          </p:nvPicPr>
          <p:blipFill>
            <a:blip r:embed="rId4">
              <a:alphaModFix/>
            </a:blip>
            <a:stretch>
              <a:fillRect/>
            </a:stretch>
          </p:blipFill>
          <p:spPr>
            <a:xfrm>
              <a:off x="3608575" y="1502688"/>
              <a:ext cx="559100" cy="853225"/>
            </a:xfrm>
            <a:prstGeom prst="rect">
              <a:avLst/>
            </a:prstGeom>
            <a:noFill/>
            <a:ln>
              <a:noFill/>
            </a:ln>
          </p:spPr>
        </p:pic>
        <p:pic>
          <p:nvPicPr>
            <p:cNvPr id="104" name="Google Shape;104;p17"/>
            <p:cNvPicPr preferRelativeResize="0"/>
            <p:nvPr/>
          </p:nvPicPr>
          <p:blipFill>
            <a:blip r:embed="rId5">
              <a:alphaModFix/>
            </a:blip>
            <a:stretch>
              <a:fillRect/>
            </a:stretch>
          </p:blipFill>
          <p:spPr>
            <a:xfrm>
              <a:off x="1189788" y="2571750"/>
              <a:ext cx="3156330" cy="2367222"/>
            </a:xfrm>
            <a:prstGeom prst="rect">
              <a:avLst/>
            </a:prstGeom>
            <a:noFill/>
            <a:ln>
              <a:noFill/>
            </a:ln>
          </p:spPr>
        </p:pic>
        <p:pic>
          <p:nvPicPr>
            <p:cNvPr id="105" name="Google Shape;105;p17"/>
            <p:cNvPicPr preferRelativeResize="0"/>
            <p:nvPr/>
          </p:nvPicPr>
          <p:blipFill>
            <a:blip r:embed="rId6">
              <a:alphaModFix/>
            </a:blip>
            <a:stretch>
              <a:fillRect/>
            </a:stretch>
          </p:blipFill>
          <p:spPr>
            <a:xfrm>
              <a:off x="7277100" y="0"/>
              <a:ext cx="1714500" cy="5143500"/>
            </a:xfrm>
            <a:prstGeom prst="rect">
              <a:avLst/>
            </a:prstGeom>
            <a:noFill/>
            <a:ln>
              <a:noFill/>
            </a:ln>
          </p:spPr>
        </p:pic>
        <p:sp>
          <p:nvSpPr>
            <p:cNvPr id="106" name="Google Shape;106;p17"/>
            <p:cNvSpPr txBox="1"/>
            <p:nvPr/>
          </p:nvSpPr>
          <p:spPr>
            <a:xfrm>
              <a:off x="4557350" y="152400"/>
              <a:ext cx="2597100" cy="4433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07" name="Google Shape;107;p17"/>
            <p:cNvPicPr preferRelativeResize="0"/>
            <p:nvPr/>
          </p:nvPicPr>
          <p:blipFill>
            <a:blip r:embed="rId7">
              <a:alphaModFix/>
            </a:blip>
            <a:stretch>
              <a:fillRect/>
            </a:stretch>
          </p:blipFill>
          <p:spPr>
            <a:xfrm>
              <a:off x="4603412" y="229087"/>
              <a:ext cx="2457500" cy="760375"/>
            </a:xfrm>
            <a:prstGeom prst="rect">
              <a:avLst/>
            </a:prstGeom>
            <a:noFill/>
            <a:ln>
              <a:noFill/>
            </a:ln>
          </p:spPr>
        </p:pic>
        <p:sp>
          <p:nvSpPr>
            <p:cNvPr id="108" name="Google Shape;108;p17"/>
            <p:cNvSpPr txBox="1"/>
            <p:nvPr/>
          </p:nvSpPr>
          <p:spPr>
            <a:xfrm>
              <a:off x="4690700" y="989450"/>
              <a:ext cx="2274300" cy="3194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oboto"/>
                  <a:ea typeface="Roboto"/>
                  <a:cs typeface="Roboto"/>
                  <a:sym typeface="Roboto"/>
                </a:rPr>
                <a:t>Well done to Mrs Wilson’s phonics group who have been on fire with their blending skills this week! They are so speedy building words using the magnets and their Fred talking to read the word has been impressive!</a:t>
              </a:r>
              <a:endParaRPr sz="1700">
                <a:latin typeface="Roboto"/>
                <a:ea typeface="Roboto"/>
                <a:cs typeface="Roboto"/>
                <a:sym typeface="Roboto"/>
              </a:endParaRPr>
            </a:p>
          </p:txBody>
        </p:sp>
        <p:sp>
          <p:nvSpPr>
            <p:cNvPr id="109" name="Google Shape;109;p17"/>
            <p:cNvSpPr txBox="1"/>
            <p:nvPr/>
          </p:nvSpPr>
          <p:spPr>
            <a:xfrm>
              <a:off x="2524900" y="3149750"/>
              <a:ext cx="14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sp>
        <p:nvSpPr>
          <p:cNvPr id="110" name="Google Shape;110;p17"/>
          <p:cNvSpPr txBox="1"/>
          <p:nvPr/>
        </p:nvSpPr>
        <p:spPr>
          <a:xfrm>
            <a:off x="1500450" y="3200200"/>
            <a:ext cx="26193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2"/>
              </a:solidFill>
              <a:latin typeface="Roboto"/>
              <a:ea typeface="Roboto"/>
              <a:cs typeface="Roboto"/>
              <a:sym typeface="Roboto"/>
            </a:endParaRPr>
          </a:p>
        </p:txBody>
      </p:sp>
      <p:sp>
        <p:nvSpPr>
          <p:cNvPr id="111" name="Google Shape;111;p17"/>
          <p:cNvSpPr txBox="1"/>
          <p:nvPr/>
        </p:nvSpPr>
        <p:spPr>
          <a:xfrm>
            <a:off x="1366775" y="3136725"/>
            <a:ext cx="16848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Miss Ellis recommends:</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sp>
        <p:nvSpPr>
          <p:cNvPr id="112" name="Google Shape;112;p17"/>
          <p:cNvSpPr txBox="1"/>
          <p:nvPr/>
        </p:nvSpPr>
        <p:spPr>
          <a:xfrm>
            <a:off x="7230000" y="832450"/>
            <a:ext cx="1761600" cy="26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474747"/>
                </a:solidFill>
                <a:latin typeface="Roboto"/>
                <a:ea typeface="Roboto"/>
                <a:cs typeface="Roboto"/>
                <a:sym typeface="Roboto"/>
              </a:rPr>
              <a:t>Mrs Banks recommends:</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rPr lang="en" sz="1100">
                <a:solidFill>
                  <a:srgbClr val="474747"/>
                </a:solidFill>
                <a:latin typeface="Roboto"/>
                <a:ea typeface="Roboto"/>
                <a:cs typeface="Roboto"/>
                <a:sym typeface="Roboto"/>
              </a:rPr>
              <a:t>Stick Man by Julia Donaldson. A heartwarming story about Stick Man’s accidental journey away from home and how he eventually finds his way back in time for Christmas.</a:t>
            </a:r>
            <a:endParaRPr sz="1100">
              <a:solidFill>
                <a:srgbClr val="474747"/>
              </a:solidFill>
              <a:latin typeface="Roboto"/>
              <a:ea typeface="Roboto"/>
              <a:cs typeface="Roboto"/>
              <a:sym typeface="Roboto"/>
            </a:endParaRPr>
          </a:p>
        </p:txBody>
      </p:sp>
      <p:pic>
        <p:nvPicPr>
          <p:cNvPr id="113" name="Google Shape;113;p17"/>
          <p:cNvPicPr preferRelativeResize="0"/>
          <p:nvPr/>
        </p:nvPicPr>
        <p:blipFill>
          <a:blip r:embed="rId8">
            <a:alphaModFix/>
          </a:blip>
          <a:stretch>
            <a:fillRect/>
          </a:stretch>
        </p:blipFill>
        <p:spPr>
          <a:xfrm>
            <a:off x="7554168" y="1202493"/>
            <a:ext cx="1113250" cy="1164075"/>
          </a:xfrm>
          <a:prstGeom prst="rect">
            <a:avLst/>
          </a:prstGeom>
          <a:noFill/>
          <a:ln>
            <a:noFill/>
          </a:ln>
        </p:spPr>
      </p:pic>
      <p:pic>
        <p:nvPicPr>
          <p:cNvPr id="114" name="Google Shape;114;p17"/>
          <p:cNvPicPr preferRelativeResize="0"/>
          <p:nvPr/>
        </p:nvPicPr>
        <p:blipFill>
          <a:blip r:embed="rId9">
            <a:alphaModFix/>
          </a:blip>
          <a:stretch>
            <a:fillRect/>
          </a:stretch>
        </p:blipFill>
        <p:spPr>
          <a:xfrm>
            <a:off x="1500449" y="3461650"/>
            <a:ext cx="756175" cy="1068250"/>
          </a:xfrm>
          <a:prstGeom prst="rect">
            <a:avLst/>
          </a:prstGeom>
          <a:noFill/>
          <a:ln>
            <a:noFill/>
          </a:ln>
        </p:spPr>
      </p:pic>
      <p:sp>
        <p:nvSpPr>
          <p:cNvPr id="115" name="Google Shape;115;p17"/>
          <p:cNvSpPr txBox="1"/>
          <p:nvPr/>
        </p:nvSpPr>
        <p:spPr>
          <a:xfrm>
            <a:off x="2368450" y="3468300"/>
            <a:ext cx="16848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I recently read this with my daughter and we laughed the whole way through! </a:t>
            </a:r>
            <a:r>
              <a:rPr lang="en" sz="800">
                <a:highlight>
                  <a:srgbClr val="FFFFFF"/>
                </a:highlight>
                <a:latin typeface="Roboto"/>
                <a:ea typeface="Roboto"/>
                <a:cs typeface="Roboto"/>
                <a:sym typeface="Roboto"/>
              </a:rPr>
              <a:t>The Twits is a children's story by Roald Dahl about </a:t>
            </a:r>
            <a:r>
              <a:rPr lang="en" sz="800">
                <a:latin typeface="Roboto"/>
                <a:ea typeface="Roboto"/>
                <a:cs typeface="Roboto"/>
                <a:sym typeface="Roboto"/>
              </a:rPr>
              <a:t>a cruel, grotesquely ugly couple who play nasty tricks on each other. </a:t>
            </a:r>
            <a:endParaRPr sz="5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descr="Decorated Christmas tree surrounded by gifts (provided by Getty Images)" id="120" name="Google Shape;120;p18"/>
          <p:cNvPicPr preferRelativeResize="0"/>
          <p:nvPr/>
        </p:nvPicPr>
        <p:blipFill>
          <a:blip r:embed="rId3">
            <a:alphaModFix/>
          </a:blip>
          <a:stretch>
            <a:fillRect/>
          </a:stretch>
        </p:blipFill>
        <p:spPr>
          <a:xfrm>
            <a:off x="3977100" y="2479300"/>
            <a:ext cx="1613687" cy="2419348"/>
          </a:xfrm>
          <a:prstGeom prst="rect">
            <a:avLst/>
          </a:prstGeom>
          <a:noFill/>
          <a:ln>
            <a:noFill/>
          </a:ln>
        </p:spPr>
      </p:pic>
      <p:pic>
        <p:nvPicPr>
          <p:cNvPr id="121" name="Google Shape;121;p18"/>
          <p:cNvPicPr preferRelativeResize="0"/>
          <p:nvPr/>
        </p:nvPicPr>
        <p:blipFill>
          <a:blip r:embed="rId4">
            <a:alphaModFix/>
          </a:blip>
          <a:stretch>
            <a:fillRect/>
          </a:stretch>
        </p:blipFill>
        <p:spPr>
          <a:xfrm>
            <a:off x="152400" y="152400"/>
            <a:ext cx="3130916" cy="2419351"/>
          </a:xfrm>
          <a:prstGeom prst="rect">
            <a:avLst/>
          </a:prstGeom>
          <a:noFill/>
          <a:ln>
            <a:noFill/>
          </a:ln>
        </p:spPr>
      </p:pic>
      <p:sp>
        <p:nvSpPr>
          <p:cNvPr id="122" name="Google Shape;122;p18"/>
          <p:cNvSpPr txBox="1"/>
          <p:nvPr/>
        </p:nvSpPr>
        <p:spPr>
          <a:xfrm>
            <a:off x="152400" y="2479300"/>
            <a:ext cx="3534000" cy="24195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We are aiming for 97% attendance. </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This week, our classes with the highest attendance are…</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KS1 - Class  2    96.8%</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KS2 - Class  13  97.2%</a:t>
            </a:r>
            <a:endParaRPr sz="1800">
              <a:solidFill>
                <a:srgbClr val="737373"/>
              </a:solidFill>
              <a:latin typeface="Roboto"/>
              <a:ea typeface="Roboto"/>
              <a:cs typeface="Roboto"/>
              <a:sym typeface="Roboto"/>
            </a:endParaRPr>
          </a:p>
          <a:p>
            <a:pPr indent="0" lvl="0" marL="0" rtl="0" algn="ctr">
              <a:spcBef>
                <a:spcPts val="0"/>
              </a:spcBef>
              <a:spcAft>
                <a:spcPts val="0"/>
              </a:spcAft>
              <a:buNone/>
            </a:pPr>
            <a:r>
              <a:rPr lang="en" sz="1800">
                <a:solidFill>
                  <a:srgbClr val="0277BD"/>
                </a:solidFill>
                <a:latin typeface="Roboto"/>
                <a:ea typeface="Roboto"/>
                <a:cs typeface="Roboto"/>
                <a:sym typeface="Roboto"/>
              </a:rPr>
              <a:t>WELL DONE</a:t>
            </a:r>
            <a:endParaRPr sz="1800">
              <a:solidFill>
                <a:srgbClr val="0277BD"/>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ctr">
              <a:spcBef>
                <a:spcPts val="0"/>
              </a:spcBef>
              <a:spcAft>
                <a:spcPts val="0"/>
              </a:spcAft>
              <a:buNone/>
            </a:pPr>
            <a:r>
              <a:t/>
            </a:r>
            <a:endParaRPr sz="1800">
              <a:solidFill>
                <a:srgbClr val="0000FF"/>
              </a:solidFill>
              <a:latin typeface="Roboto"/>
              <a:ea typeface="Roboto"/>
              <a:cs typeface="Roboto"/>
              <a:sym typeface="Roboto"/>
            </a:endParaRPr>
          </a:p>
        </p:txBody>
      </p:sp>
      <p:sp>
        <p:nvSpPr>
          <p:cNvPr id="123" name="Google Shape;123;p18"/>
          <p:cNvSpPr/>
          <p:nvPr/>
        </p:nvSpPr>
        <p:spPr>
          <a:xfrm>
            <a:off x="6132300" y="600350"/>
            <a:ext cx="2599200" cy="4197900"/>
          </a:xfrm>
          <a:prstGeom prst="roundRect">
            <a:avLst>
              <a:gd fmla="val 48660" name="adj"/>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Are you ready for Christmas at Cavalry?</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 Christmas play </a:t>
            </a:r>
            <a:r>
              <a:rPr lang="en">
                <a:latin typeface="Roboto"/>
                <a:ea typeface="Roboto"/>
                <a:cs typeface="Roboto"/>
                <a:sym typeface="Roboto"/>
              </a:rPr>
              <a:t>tickets</a:t>
            </a:r>
            <a:r>
              <a:rPr lang="en">
                <a:latin typeface="Roboto"/>
                <a:ea typeface="Roboto"/>
                <a:cs typeface="Roboto"/>
                <a:sym typeface="Roboto"/>
              </a:rPr>
              <a:t> ordered?</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 Christmas lunch ordered?</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 Made time to visit St. Peter’s Church Christmas Tree Festival?</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✅Bought tickets for the Christmas Raffle?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24" name="Google Shape;124;p18"/>
          <p:cNvSpPr txBox="1"/>
          <p:nvPr/>
        </p:nvSpPr>
        <p:spPr>
          <a:xfrm>
            <a:off x="0" y="421481"/>
            <a:ext cx="1886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125" name="Google Shape;125;p18"/>
          <p:cNvSpPr/>
          <p:nvPr/>
        </p:nvSpPr>
        <p:spPr>
          <a:xfrm>
            <a:off x="3377850" y="0"/>
            <a:ext cx="2754600" cy="31299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126" name="Google Shape;126;p18"/>
          <p:cNvSpPr txBox="1"/>
          <p:nvPr/>
        </p:nvSpPr>
        <p:spPr>
          <a:xfrm>
            <a:off x="3785400" y="711125"/>
            <a:ext cx="1997100" cy="16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Enormous thanks</a:t>
            </a:r>
            <a:endParaRPr b="1">
              <a:latin typeface="Roboto"/>
              <a:ea typeface="Roboto"/>
              <a:cs typeface="Roboto"/>
              <a:sym typeface="Roboto"/>
            </a:endParaRPr>
          </a:p>
          <a:p>
            <a:pPr indent="0" lvl="0" marL="0" rtl="0" algn="ctr">
              <a:spcBef>
                <a:spcPts val="0"/>
              </a:spcBef>
              <a:spcAft>
                <a:spcPts val="0"/>
              </a:spcAft>
              <a:buNone/>
            </a:pPr>
            <a:r>
              <a:rPr b="1" lang="en">
                <a:latin typeface="Roboto"/>
                <a:ea typeface="Roboto"/>
                <a:cs typeface="Roboto"/>
                <a:sym typeface="Roboto"/>
              </a:rPr>
              <a:t>to our PTFA </a:t>
            </a:r>
            <a:endParaRPr b="1">
              <a:latin typeface="Roboto"/>
              <a:ea typeface="Roboto"/>
              <a:cs typeface="Roboto"/>
              <a:sym typeface="Roboto"/>
            </a:endParaRPr>
          </a:p>
          <a:p>
            <a:pPr indent="0" lvl="0" marL="0" rtl="0" algn="ctr">
              <a:spcBef>
                <a:spcPts val="0"/>
              </a:spcBef>
              <a:spcAft>
                <a:spcPts val="0"/>
              </a:spcAft>
              <a:buNone/>
            </a:pPr>
            <a:r>
              <a:rPr b="1" lang="en">
                <a:latin typeface="Roboto"/>
                <a:ea typeface="Roboto"/>
                <a:cs typeface="Roboto"/>
                <a:sym typeface="Roboto"/>
              </a:rPr>
              <a:t>members who</a:t>
            </a:r>
            <a:endParaRPr b="1">
              <a:latin typeface="Roboto"/>
              <a:ea typeface="Roboto"/>
              <a:cs typeface="Roboto"/>
              <a:sym typeface="Roboto"/>
            </a:endParaRPr>
          </a:p>
          <a:p>
            <a:pPr indent="0" lvl="0" marL="0" rtl="0" algn="ctr">
              <a:spcBef>
                <a:spcPts val="0"/>
              </a:spcBef>
              <a:spcAft>
                <a:spcPts val="0"/>
              </a:spcAft>
              <a:buNone/>
            </a:pPr>
            <a:r>
              <a:rPr b="1" lang="en">
                <a:latin typeface="Roboto"/>
                <a:ea typeface="Roboto"/>
                <a:cs typeface="Roboto"/>
                <a:sym typeface="Roboto"/>
              </a:rPr>
              <a:t> came to school last weekend to put up our many Christmas trees around school!</a:t>
            </a:r>
            <a:endParaRPr b="1">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9"/>
          <p:cNvPicPr preferRelativeResize="0"/>
          <p:nvPr/>
        </p:nvPicPr>
        <p:blipFill>
          <a:blip r:embed="rId3">
            <a:alphaModFix/>
          </a:blip>
          <a:stretch>
            <a:fillRect/>
          </a:stretch>
        </p:blipFill>
        <p:spPr>
          <a:xfrm>
            <a:off x="152400" y="152400"/>
            <a:ext cx="3422672" cy="4838699"/>
          </a:xfrm>
          <a:prstGeom prst="rect">
            <a:avLst/>
          </a:prstGeom>
          <a:noFill/>
          <a:ln>
            <a:noFill/>
          </a:ln>
        </p:spPr>
      </p:pic>
      <p:pic>
        <p:nvPicPr>
          <p:cNvPr id="132" name="Google Shape;132;p19"/>
          <p:cNvPicPr preferRelativeResize="0"/>
          <p:nvPr/>
        </p:nvPicPr>
        <p:blipFill>
          <a:blip r:embed="rId4">
            <a:alphaModFix/>
          </a:blip>
          <a:stretch>
            <a:fillRect/>
          </a:stretch>
        </p:blipFill>
        <p:spPr>
          <a:xfrm>
            <a:off x="4061117" y="152400"/>
            <a:ext cx="4838700" cy="4838700"/>
          </a:xfrm>
          <a:prstGeom prst="rect">
            <a:avLst/>
          </a:prstGeom>
          <a:noFill/>
          <a:ln>
            <a:noFill/>
          </a:ln>
        </p:spPr>
      </p:pic>
      <p:sp>
        <p:nvSpPr>
          <p:cNvPr id="133" name="Google Shape;133;p19"/>
          <p:cNvSpPr txBox="1"/>
          <p:nvPr/>
        </p:nvSpPr>
        <p:spPr>
          <a:xfrm>
            <a:off x="467375" y="1330650"/>
            <a:ext cx="3107700" cy="359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latin typeface="Calibri"/>
                <a:ea typeface="Calibri"/>
                <a:cs typeface="Calibri"/>
                <a:sym typeface="Calibri"/>
              </a:rPr>
              <a:t>Reception Cavalry Cafe  4th Dec @2pm</a:t>
            </a:r>
            <a:br>
              <a:rPr lang="en" sz="1200">
                <a:latin typeface="Calibri"/>
                <a:ea typeface="Calibri"/>
                <a:cs typeface="Calibri"/>
                <a:sym typeface="Calibri"/>
              </a:rPr>
            </a:br>
            <a:r>
              <a:rPr lang="en" sz="1200">
                <a:latin typeface="Calibri"/>
                <a:ea typeface="Calibri"/>
                <a:cs typeface="Calibri"/>
                <a:sym typeface="Calibri"/>
              </a:rPr>
              <a:t>Nursery stay and play 10th Dec </a:t>
            </a:r>
            <a:br>
              <a:rPr lang="en" sz="1200">
                <a:latin typeface="Calibri"/>
                <a:ea typeface="Calibri"/>
                <a:cs typeface="Calibri"/>
                <a:sym typeface="Calibri"/>
              </a:rPr>
            </a:br>
            <a:r>
              <a:rPr lang="en" sz="1200">
                <a:latin typeface="Calibri"/>
                <a:ea typeface="Calibri"/>
                <a:cs typeface="Calibri"/>
                <a:sym typeface="Calibri"/>
              </a:rPr>
              <a:t>			@8.50am OR 12.30</a:t>
            </a:r>
            <a:br>
              <a:rPr lang="en" sz="1200">
                <a:latin typeface="Calibri"/>
                <a:ea typeface="Calibri"/>
                <a:cs typeface="Calibri"/>
                <a:sym typeface="Calibri"/>
              </a:rPr>
            </a:br>
            <a:r>
              <a:rPr lang="en" sz="1200">
                <a:latin typeface="Calibri"/>
                <a:ea typeface="Calibri"/>
                <a:cs typeface="Calibri"/>
                <a:sym typeface="Calibri"/>
              </a:rPr>
              <a:t>St. Peter’s Christmas Tree festival 12-14th Dec</a:t>
            </a:r>
            <a:br>
              <a:rPr lang="en" sz="1200">
                <a:latin typeface="Calibri"/>
                <a:ea typeface="Calibri"/>
                <a:cs typeface="Calibri"/>
                <a:sym typeface="Calibri"/>
              </a:rPr>
            </a:br>
            <a:r>
              <a:rPr lang="en" sz="1200">
                <a:latin typeface="Calibri"/>
                <a:ea typeface="Calibri"/>
                <a:cs typeface="Calibri"/>
                <a:sym typeface="Calibri"/>
              </a:rPr>
              <a:t>		at St. Peter’s Church</a:t>
            </a:r>
            <a:br>
              <a:rPr lang="en" sz="1200">
                <a:latin typeface="Calibri"/>
                <a:ea typeface="Calibri"/>
                <a:cs typeface="Calibri"/>
                <a:sym typeface="Calibri"/>
              </a:rPr>
            </a:br>
            <a:r>
              <a:rPr lang="en" sz="1200">
                <a:latin typeface="Calibri"/>
                <a:ea typeface="Calibri"/>
                <a:cs typeface="Calibri"/>
                <a:sym typeface="Calibri"/>
              </a:rPr>
              <a:t>Christmas Carol Concert  Fri 12th Dec@9.15am</a:t>
            </a:r>
            <a:br>
              <a:rPr lang="en" sz="1200">
                <a:latin typeface="Calibri"/>
                <a:ea typeface="Calibri"/>
                <a:cs typeface="Calibri"/>
                <a:sym typeface="Calibri"/>
              </a:rPr>
            </a:br>
            <a:r>
              <a:rPr lang="en" sz="1200">
                <a:latin typeface="Calibri"/>
                <a:ea typeface="Calibri"/>
                <a:cs typeface="Calibri"/>
                <a:sym typeface="Calibri"/>
              </a:rPr>
              <a:t>Christmas Jumper &amp; Christmas Dinner Day	Reception Nativity  16th &amp; 17th </a:t>
            </a:r>
            <a:br>
              <a:rPr lang="en" sz="1200">
                <a:latin typeface="Calibri"/>
                <a:ea typeface="Calibri"/>
                <a:cs typeface="Calibri"/>
                <a:sym typeface="Calibri"/>
              </a:rPr>
            </a:br>
            <a:r>
              <a:rPr lang="en" sz="1200">
                <a:latin typeface="Calibri"/>
                <a:ea typeface="Calibri"/>
                <a:cs typeface="Calibri"/>
                <a:sym typeface="Calibri"/>
              </a:rPr>
              <a:t>(9:15 - 9:45am)</a:t>
            </a:r>
            <a:br>
              <a:rPr lang="en" sz="1200">
                <a:latin typeface="Calibri"/>
                <a:ea typeface="Calibri"/>
                <a:cs typeface="Calibri"/>
                <a:sym typeface="Calibri"/>
              </a:rPr>
            </a:br>
            <a:r>
              <a:rPr lang="en" sz="1200">
                <a:latin typeface="Calibri"/>
                <a:ea typeface="Calibri"/>
                <a:cs typeface="Calibri"/>
                <a:sym typeface="Calibri"/>
              </a:rPr>
              <a:t>Y1,Y2 &amp; Y3 Production	 15th,  16th &amp;  17th (2.30-3.15pm)</a:t>
            </a:r>
            <a:br>
              <a:rPr lang="en" sz="1200">
                <a:latin typeface="Calibri"/>
                <a:ea typeface="Calibri"/>
                <a:cs typeface="Calibri"/>
                <a:sym typeface="Calibri"/>
              </a:rPr>
            </a:br>
            <a:r>
              <a:rPr lang="en" sz="1200">
                <a:latin typeface="Calibri"/>
                <a:ea typeface="Calibri"/>
                <a:cs typeface="Calibri"/>
                <a:sym typeface="Calibri"/>
              </a:rPr>
              <a:t>Nursery Sing Along 17th Dec @11.30 OR 2.45</a:t>
            </a:r>
            <a:br>
              <a:rPr lang="en" sz="1200">
                <a:latin typeface="Calibri"/>
                <a:ea typeface="Calibri"/>
                <a:cs typeface="Calibri"/>
                <a:sym typeface="Calibri"/>
              </a:rPr>
            </a:br>
            <a:r>
              <a:rPr lang="en" sz="1200">
                <a:latin typeface="Calibri"/>
                <a:ea typeface="Calibri"/>
                <a:cs typeface="Calibri"/>
                <a:sym typeface="Calibri"/>
              </a:rPr>
              <a:t>Y4, Y5, Y6 Production	17th Dec (5.30-6.30pm) &amp; Thur 18th Dec (9.15-10.15am &amp; 2:00-3:00pm</a:t>
            </a:r>
            <a:br>
              <a:rPr lang="en" sz="1200">
                <a:latin typeface="Calibri"/>
                <a:ea typeface="Calibri"/>
                <a:cs typeface="Calibri"/>
                <a:sym typeface="Calibri"/>
              </a:rPr>
            </a:br>
            <a:r>
              <a:rPr b="1" lang="en" sz="1200">
                <a:latin typeface="Calibri"/>
                <a:ea typeface="Calibri"/>
                <a:cs typeface="Calibri"/>
                <a:sym typeface="Calibri"/>
              </a:rPr>
              <a:t>Last day of term   Friday 19th Dec </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sz="1200">
              <a:latin typeface="Calibri"/>
              <a:ea typeface="Calibri"/>
              <a:cs typeface="Calibri"/>
              <a:sym typeface="Calibri"/>
            </a:endParaRPr>
          </a:p>
          <a:p>
            <a:pPr indent="0" lvl="0" marL="0" rtl="0" algn="l">
              <a:spcBef>
                <a:spcPts val="800"/>
              </a:spcBef>
              <a:spcAft>
                <a:spcPts val="0"/>
              </a:spcAft>
              <a:buNone/>
            </a:pPr>
            <a:r>
              <a:t/>
            </a:r>
            <a:endParaRPr>
              <a:solidFill>
                <a:schemeClr val="lt2"/>
              </a:solidFill>
              <a:latin typeface="Roboto"/>
              <a:ea typeface="Roboto"/>
              <a:cs typeface="Roboto"/>
              <a:sym typeface="Roboto"/>
            </a:endParaRPr>
          </a:p>
        </p:txBody>
      </p:sp>
      <p:pic>
        <p:nvPicPr>
          <p:cNvPr id="134" name="Google Shape;134;p19" title="download.jpg"/>
          <p:cNvPicPr preferRelativeResize="0"/>
          <p:nvPr/>
        </p:nvPicPr>
        <p:blipFill>
          <a:blip r:embed="rId5">
            <a:alphaModFix/>
          </a:blip>
          <a:stretch>
            <a:fillRect/>
          </a:stretch>
        </p:blipFill>
        <p:spPr>
          <a:xfrm>
            <a:off x="4359550" y="1690050"/>
            <a:ext cx="4241850" cy="2564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0"/>
          <p:cNvSpPr txBox="1"/>
          <p:nvPr>
            <p:ph idx="1" type="body"/>
          </p:nvPr>
        </p:nvSpPr>
        <p:spPr>
          <a:xfrm>
            <a:off x="226075" y="1452950"/>
            <a:ext cx="2808000" cy="31635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1400"/>
              <a:t>Contact us:</a:t>
            </a:r>
            <a:endParaRPr sz="1400"/>
          </a:p>
          <a:p>
            <a:pPr indent="0" lvl="0" marL="0" rtl="0" algn="l">
              <a:spcBef>
                <a:spcPts val="1600"/>
              </a:spcBef>
              <a:spcAft>
                <a:spcPts val="0"/>
              </a:spcAft>
              <a:buNone/>
            </a:pPr>
            <a:r>
              <a:rPr lang="en" sz="1400"/>
              <a:t>Cavalry Primary School</a:t>
            </a:r>
            <a:br>
              <a:rPr lang="en" sz="1400"/>
            </a:br>
            <a:r>
              <a:rPr lang="en" sz="1400"/>
              <a:t>Cavalry Drive</a:t>
            </a:r>
            <a:br>
              <a:rPr lang="en" sz="1400"/>
            </a:br>
            <a:r>
              <a:rPr lang="en" sz="1400"/>
              <a:t>March</a:t>
            </a:r>
            <a:br>
              <a:rPr lang="en" sz="1400"/>
            </a:br>
            <a:r>
              <a:rPr lang="en" sz="1400"/>
              <a:t>Cambridgeshire</a:t>
            </a:r>
            <a:br>
              <a:rPr lang="en" sz="1400"/>
            </a:br>
            <a:r>
              <a:rPr lang="en" sz="1400"/>
              <a:t>PE15 9EQ</a:t>
            </a:r>
            <a:endParaRPr sz="1400"/>
          </a:p>
          <a:p>
            <a:pPr indent="0" lvl="0" marL="0" rtl="0" algn="l">
              <a:spcBef>
                <a:spcPts val="1600"/>
              </a:spcBef>
              <a:spcAft>
                <a:spcPts val="0"/>
              </a:spcAft>
              <a:buNone/>
            </a:pPr>
            <a:r>
              <a:rPr lang="en" sz="1400" u="sng">
                <a:hlinkClick r:id="rId3"/>
              </a:rPr>
              <a:t>office@cavalryprimary.org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Tel: 01354 652814</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a:solidFill>
                <a:srgbClr val="F9FAFB"/>
              </a:solidFill>
              <a:highlight>
                <a:srgbClr val="0F1C59"/>
              </a:highlight>
              <a:latin typeface="Arial"/>
              <a:ea typeface="Arial"/>
              <a:cs typeface="Arial"/>
              <a:sym typeface="Aria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descr="Black and white upward shot of Golden Gate Bridge" id="140" name="Google Shape;140;p20"/>
          <p:cNvPicPr preferRelativeResize="0"/>
          <p:nvPr/>
        </p:nvPicPr>
        <p:blipFill rotWithShape="1">
          <a:blip r:embed="rId4">
            <a:alphaModFix/>
          </a:blip>
          <a:srcRect b="0" l="19071" r="4853" t="9"/>
          <a:stretch/>
        </p:blipFill>
        <p:spPr>
          <a:xfrm>
            <a:off x="3274676" y="0"/>
            <a:ext cx="5869325" cy="5143504"/>
          </a:xfrm>
          <a:prstGeom prst="rect">
            <a:avLst/>
          </a:prstGeom>
          <a:noFill/>
          <a:ln>
            <a:noFill/>
          </a:ln>
        </p:spPr>
      </p:pic>
      <p:pic>
        <p:nvPicPr>
          <p:cNvPr id="141" name="Google Shape;141;p20"/>
          <p:cNvPicPr preferRelativeResize="0"/>
          <p:nvPr/>
        </p:nvPicPr>
        <p:blipFill>
          <a:blip r:embed="rId5">
            <a:alphaModFix/>
          </a:blip>
          <a:stretch>
            <a:fillRect/>
          </a:stretch>
        </p:blipFill>
        <p:spPr>
          <a:xfrm flipH="1">
            <a:off x="1277850" y="238675"/>
            <a:ext cx="1150651" cy="1095299"/>
          </a:xfrm>
          <a:prstGeom prst="rect">
            <a:avLst/>
          </a:prstGeom>
          <a:noFill/>
          <a:ln>
            <a:noFill/>
          </a:ln>
        </p:spPr>
      </p:pic>
      <p:sp>
        <p:nvSpPr>
          <p:cNvPr id="142" name="Google Shape;142;p20"/>
          <p:cNvSpPr txBox="1"/>
          <p:nvPr/>
        </p:nvSpPr>
        <p:spPr>
          <a:xfrm>
            <a:off x="389075" y="560100"/>
            <a:ext cx="962100" cy="5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Cavalry Website</a:t>
            </a:r>
            <a:endParaRPr sz="1500">
              <a:solidFill>
                <a:schemeClr val="lt1"/>
              </a:solidFill>
              <a:latin typeface="Roboto"/>
              <a:ea typeface="Roboto"/>
              <a:cs typeface="Roboto"/>
              <a:sym typeface="Roboto"/>
            </a:endParaRPr>
          </a:p>
        </p:txBody>
      </p:sp>
      <p:pic>
        <p:nvPicPr>
          <p:cNvPr id="143" name="Google Shape;143;p20"/>
          <p:cNvPicPr preferRelativeResize="0"/>
          <p:nvPr/>
        </p:nvPicPr>
        <p:blipFill>
          <a:blip r:embed="rId6">
            <a:alphaModFix/>
          </a:blip>
          <a:stretch>
            <a:fillRect/>
          </a:stretch>
        </p:blipFill>
        <p:spPr>
          <a:xfrm>
            <a:off x="3274675" y="0"/>
            <a:ext cx="5869325"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