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Roboto"/>
      <p:regular r:id="rId13"/>
      <p:bold r:id="rId14"/>
      <p:italic r:id="rId15"/>
      <p:boldItalic r:id="rId16"/>
    </p:embeddedFont>
    <p:embeddedFont>
      <p:font typeface="Helvetica Neue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italic.fntdata"/><Relationship Id="rId14" Type="http://schemas.openxmlformats.org/officeDocument/2006/relationships/font" Target="fonts/Roboto-bold.fntdata"/><Relationship Id="rId17" Type="http://schemas.openxmlformats.org/officeDocument/2006/relationships/font" Target="fonts/HelveticaNeue-regular.fntdata"/><Relationship Id="rId16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-italic.fntdata"/><Relationship Id="rId6" Type="http://schemas.openxmlformats.org/officeDocument/2006/relationships/slide" Target="slides/slide1.xml"/><Relationship Id="rId18" Type="http://schemas.openxmlformats.org/officeDocument/2006/relationships/font" Target="fonts/HelveticaNeue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6f73a04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6f73a0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d3798447a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fd3798447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d3798447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d3798447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fd3798447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fd3798447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fd3798447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fd3798447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6f73a04f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6f73a04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office@cavalryprimary.org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17.jpg"/><Relationship Id="rId6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47" y="152399"/>
            <a:ext cx="1930629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875" y="152400"/>
            <a:ext cx="6824576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4277950" y="1381000"/>
            <a:ext cx="3285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21st November 2025</a:t>
            </a:r>
            <a:endParaRPr sz="2400"/>
          </a:p>
        </p:txBody>
      </p:sp>
      <p:sp>
        <p:nvSpPr>
          <p:cNvPr id="70" name="Google Shape;70;p13"/>
          <p:cNvSpPr txBox="1"/>
          <p:nvPr/>
        </p:nvSpPr>
        <p:spPr>
          <a:xfrm>
            <a:off x="1624550" y="2571750"/>
            <a:ext cx="5683800" cy="16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1750" y="2689374"/>
            <a:ext cx="1276250" cy="12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3061125" y="2979800"/>
            <a:ext cx="4104600" cy="69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Woodgreen visitors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Science forces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1627" cy="10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1684600" y="483150"/>
            <a:ext cx="1770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Year 1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239225" y="1065400"/>
            <a:ext cx="3708000" cy="36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Year 1 had the most amazing time when Woodgreen came into visit.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children spoke all about pets and how to take care of them.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When we were listening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about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pets and how to take care of them the children were able to cuddle of soft and fluffy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versions.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At the end Woodgreen spoke about fireworks and how they make our pets feel safe. A few children went and helped to build a safe bed and home for them. 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425" y="266450"/>
            <a:ext cx="1933524" cy="144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2025" y="1188325"/>
            <a:ext cx="2531600" cy="18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0425" y="2848375"/>
            <a:ext cx="2360760" cy="176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83826" cy="10959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1640350" y="509463"/>
            <a:ext cx="1103100" cy="2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Year 5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239225" y="1338200"/>
            <a:ext cx="37080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Year 5 have enjoyed Science this half term learning about forces.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children have experimented with pulleys and levers, finding out how they work and building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their own.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0" y="421481"/>
            <a:ext cx="1886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683" y="152398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52400" y="0"/>
            <a:ext cx="8839200" cy="5143500"/>
            <a:chOff x="152400" y="0"/>
            <a:chExt cx="8839200" cy="5143500"/>
          </a:xfrm>
        </p:grpSpPr>
        <p:pic>
          <p:nvPicPr>
            <p:cNvPr id="97" name="Google Shape;97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826700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6"/>
            <p:cNvSpPr txBox="1"/>
            <p:nvPr/>
          </p:nvSpPr>
          <p:spPr>
            <a:xfrm>
              <a:off x="1148975" y="152400"/>
              <a:ext cx="3238500" cy="2324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000000"/>
                  </a:solidFill>
                </a:rPr>
                <a:t>Word Wizards: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Year 4 - Class 9 (480000) </a:t>
              </a:r>
              <a:endParaRPr b="1"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Year 5 - Class 12 </a:t>
              </a:r>
              <a:r>
                <a:rPr b="1" lang="en" sz="1500"/>
                <a:t>(1,472,653)</a:t>
              </a:r>
              <a:endParaRPr b="1" sz="15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Year 6 - Class 13 </a:t>
              </a:r>
              <a:r>
                <a:rPr b="1" lang="en" sz="1500"/>
                <a:t>(</a:t>
              </a:r>
              <a:r>
                <a:rPr b="1" lang="en" sz="2100">
                  <a:solidFill>
                    <a:srgbClr val="33333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389,643)</a:t>
              </a:r>
              <a:endParaRPr b="1" sz="12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/>
            </a:p>
          </p:txBody>
        </p:sp>
        <p:pic>
          <p:nvPicPr>
            <p:cNvPr id="99" name="Google Shape;99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08575" y="1502688"/>
              <a:ext cx="559100" cy="853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9788" y="2571750"/>
              <a:ext cx="3156330" cy="2367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77100" y="0"/>
              <a:ext cx="17145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6"/>
            <p:cNvSpPr txBox="1"/>
            <p:nvPr/>
          </p:nvSpPr>
          <p:spPr>
            <a:xfrm>
              <a:off x="4557350" y="152400"/>
              <a:ext cx="2597100" cy="443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03" name="Google Shape;103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03412" y="229087"/>
              <a:ext cx="2457500" cy="76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6"/>
            <p:cNvSpPr txBox="1"/>
            <p:nvPr/>
          </p:nvSpPr>
          <p:spPr>
            <a:xfrm>
              <a:off x="4690700" y="989450"/>
              <a:ext cx="2274300" cy="23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Roboto"/>
                  <a:ea typeface="Roboto"/>
                  <a:cs typeface="Roboto"/>
                  <a:sym typeface="Roboto"/>
                </a:rPr>
                <a:t>Well done to Mrs Mann’s phonics group who have worked really hard to learn their sounds and fill in </a:t>
              </a:r>
              <a:r>
                <a:rPr lang="en" sz="1700">
                  <a:latin typeface="Roboto"/>
                  <a:ea typeface="Roboto"/>
                  <a:cs typeface="Roboto"/>
                  <a:sym typeface="Roboto"/>
                </a:rPr>
                <a:t>the</a:t>
              </a:r>
              <a:r>
                <a:rPr lang="en" sz="1700">
                  <a:latin typeface="Roboto"/>
                  <a:ea typeface="Roboto"/>
                  <a:cs typeface="Roboto"/>
                  <a:sym typeface="Roboto"/>
                </a:rPr>
                <a:t> sound gaps they had. They are now recognising most of the single sounds and working hard to blend them to read words! </a:t>
              </a:r>
              <a:endParaRPr sz="17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5" name="Google Shape;105;p16"/>
            <p:cNvSpPr txBox="1"/>
            <p:nvPr/>
          </p:nvSpPr>
          <p:spPr>
            <a:xfrm>
              <a:off x="2524900" y="3149750"/>
              <a:ext cx="140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" name="Google Shape;106;p16"/>
          <p:cNvSpPr txBox="1"/>
          <p:nvPr/>
        </p:nvSpPr>
        <p:spPr>
          <a:xfrm>
            <a:off x="1500450" y="3200200"/>
            <a:ext cx="2619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1366775" y="3136725"/>
            <a:ext cx="1684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Mrs Owen recommends: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7230000" y="776250"/>
            <a:ext cx="1761600" cy="26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Miss Deeks recommends:</a:t>
            </a:r>
            <a:endParaRPr sz="1100">
              <a:solidFill>
                <a:srgbClr val="47474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7474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There’s a snake in my school! By David Walliams. All ages enjoy this story. Its illustrations make the story come to life. </a:t>
            </a:r>
            <a:endParaRPr sz="1100">
              <a:solidFill>
                <a:srgbClr val="47474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7474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" name="Google Shape;109;p16" title="Screenshot 2025-11-17 08.16.5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2000" y="3268850"/>
            <a:ext cx="922995" cy="125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30916" cy="241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775200" y="2479305"/>
            <a:ext cx="3796800" cy="25461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We are aiming for 97% attendance. 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This week, our classes with the highest attendance are…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KS1 - Class  2     98%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KS2 - Class  13   99.31%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277BD"/>
                </a:solidFill>
                <a:latin typeface="Roboto"/>
                <a:ea typeface="Roboto"/>
                <a:cs typeface="Roboto"/>
                <a:sym typeface="Roboto"/>
              </a:rPr>
              <a:t>WELL DONE</a:t>
            </a:r>
            <a:endParaRPr sz="1800">
              <a:solidFill>
                <a:srgbClr val="0277B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5463651" y="152398"/>
            <a:ext cx="3267900" cy="4645800"/>
          </a:xfrm>
          <a:prstGeom prst="roundRect">
            <a:avLst>
              <a:gd fmla="val 49656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Don't forget to buy your tickets for our Christmas Market next Friday. This will be a cashless event and tickets need to be ordered and paid for on Parentpay prior to the market.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0" y="421481"/>
            <a:ext cx="18861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2267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1117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467375" y="1330650"/>
            <a:ext cx="3107700" cy="3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EYFS open morning 10-11am	Thurs 27 Nov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Christmas Market 	Friday 28th November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Reception Cavalry Cafe  4th Dec @2pm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Nursery stay and play 10th Dec 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			@8.50am OR 12.30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St. Peter’s Christmas Tree festival 12-14th Dec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		at St. Peter’s Church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Christmas Carol Concert  Fri 12th Dec@9.15am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Christmas Jumper &amp; Christmas Dinner Day	Reception Nativity  16th &amp; 17th 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(9:15 - 9:45am)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Y1,Y2 &amp; Y3 Production	 15th,  16th &amp;  17th (2.30-3.15pm)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Nursery Sing Along 17th Dec @11.30 OR 2.45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Y4, Y5, Y6 Production	17th Dec (5.30-6.30pm) &amp; Thur 18th Dec (9.15-10.15am &amp; 2:00-3:00pm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Last day of term   Friday 19th Dec 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18" title="download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4495" y="1490576"/>
            <a:ext cx="2611955" cy="35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226075" y="1452950"/>
            <a:ext cx="2808000" cy="3163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Contact us: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Cavalry Primary School</a:t>
            </a:r>
            <a:br>
              <a:rPr lang="en" sz="1400"/>
            </a:br>
            <a:r>
              <a:rPr lang="en" sz="1400"/>
              <a:t>Cavalry Drive</a:t>
            </a:r>
            <a:br>
              <a:rPr lang="en" sz="1400"/>
            </a:br>
            <a:r>
              <a:rPr lang="en" sz="1400"/>
              <a:t>March</a:t>
            </a:r>
            <a:br>
              <a:rPr lang="en" sz="1400"/>
            </a:br>
            <a:r>
              <a:rPr lang="en" sz="1400"/>
              <a:t>Cambridgeshire</a:t>
            </a:r>
            <a:br>
              <a:rPr lang="en" sz="1400"/>
            </a:br>
            <a:r>
              <a:rPr lang="en" sz="1400"/>
              <a:t>PE15 9EQ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u="sng">
                <a:hlinkClick r:id="rId3"/>
              </a:rPr>
              <a:t>office@cavalryprimary.org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Tel: 01354 652814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9FAFB"/>
              </a:solidFill>
              <a:highlight>
                <a:srgbClr val="0F1C5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pic>
        <p:nvPicPr>
          <p:cNvPr descr="Black and white upward shot of Golden Gate Bridge" id="131" name="Google Shape;131;p19"/>
          <p:cNvPicPr preferRelativeResize="0"/>
          <p:nvPr/>
        </p:nvPicPr>
        <p:blipFill rotWithShape="1">
          <a:blip r:embed="rId4">
            <a:alphaModFix/>
          </a:blip>
          <a:srcRect b="0" l="19071" r="4853" t="9"/>
          <a:stretch/>
        </p:blipFill>
        <p:spPr>
          <a:xfrm>
            <a:off x="3274676" y="0"/>
            <a:ext cx="5869325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277850" y="238675"/>
            <a:ext cx="1150651" cy="10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389075" y="560100"/>
            <a:ext cx="9621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Cavalry Website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4675" y="0"/>
            <a:ext cx="58693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