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Lst>
  <p:sldSz cy="5143500" cx="9144000"/>
  <p:notesSz cx="6858000" cy="9144000"/>
  <p:embeddedFontLst>
    <p:embeddedFont>
      <p:font typeface="Roboto"/>
      <p:regular r:id="rId13"/>
      <p:bold r:id="rId14"/>
      <p:italic r:id="rId15"/>
      <p:boldItalic r:id="rId16"/>
    </p:embeddedFont>
    <p:embeddedFont>
      <p:font typeface="Helvetica Neue"/>
      <p:regular r:id="rId17"/>
      <p:bold r:id="rId18"/>
      <p:italic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HelveticaNeue-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font" Target="fonts/Roboto-regular.fntdata"/><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Roboto-italic.fntdata"/><Relationship Id="rId14" Type="http://schemas.openxmlformats.org/officeDocument/2006/relationships/font" Target="fonts/Roboto-bold.fntdata"/><Relationship Id="rId17" Type="http://schemas.openxmlformats.org/officeDocument/2006/relationships/font" Target="fonts/HelveticaNeue-regular.fntdata"/><Relationship Id="rId16" Type="http://schemas.openxmlformats.org/officeDocument/2006/relationships/font" Target="fonts/Roboto-boldItalic.fntdata"/><Relationship Id="rId5" Type="http://schemas.openxmlformats.org/officeDocument/2006/relationships/notesMaster" Target="notesMasters/notesMaster1.xml"/><Relationship Id="rId19" Type="http://schemas.openxmlformats.org/officeDocument/2006/relationships/font" Target="fonts/HelveticaNeue-italic.fntdata"/><Relationship Id="rId6" Type="http://schemas.openxmlformats.org/officeDocument/2006/relationships/slide" Target="slides/slide1.xml"/><Relationship Id="rId18" Type="http://schemas.openxmlformats.org/officeDocument/2006/relationships/font" Target="fonts/HelveticaNeue-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c6f73a04f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c6f73a0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c6f73a04f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c6f73a04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fd3798447a_0_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fd3798447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fd3798447a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fd3798447a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fd3798447a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fd3798447a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fd3798447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fd3798447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c6f73a04f_0_4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c6f73a04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1600"/>
              </a:spcBef>
              <a:spcAft>
                <a:spcPts val="0"/>
              </a:spcAft>
              <a:buClr>
                <a:schemeClr val="lt1"/>
              </a:buClr>
              <a:buSzPts val="1200"/>
              <a:buChar char="○"/>
              <a:defRPr sz="1200">
                <a:solidFill>
                  <a:schemeClr val="lt1"/>
                </a:solidFill>
              </a:defRPr>
            </a:lvl2pPr>
            <a:lvl3pPr indent="-304800" lvl="2" marL="1371600">
              <a:spcBef>
                <a:spcPts val="1600"/>
              </a:spcBef>
              <a:spcAft>
                <a:spcPts val="0"/>
              </a:spcAft>
              <a:buClr>
                <a:schemeClr val="lt1"/>
              </a:buClr>
              <a:buSzPts val="1200"/>
              <a:buChar char="■"/>
              <a:defRPr sz="1200">
                <a:solidFill>
                  <a:schemeClr val="lt1"/>
                </a:solidFill>
              </a:defRPr>
            </a:lvl3pPr>
            <a:lvl4pPr indent="-304800" lvl="3" marL="1828800">
              <a:spcBef>
                <a:spcPts val="1600"/>
              </a:spcBef>
              <a:spcAft>
                <a:spcPts val="0"/>
              </a:spcAft>
              <a:buClr>
                <a:schemeClr val="lt1"/>
              </a:buClr>
              <a:buSzPts val="1200"/>
              <a:buChar char="●"/>
              <a:defRPr sz="1200">
                <a:solidFill>
                  <a:schemeClr val="lt1"/>
                </a:solidFill>
              </a:defRPr>
            </a:lvl4pPr>
            <a:lvl5pPr indent="-304800" lvl="4" marL="2286000">
              <a:spcBef>
                <a:spcPts val="1600"/>
              </a:spcBef>
              <a:spcAft>
                <a:spcPts val="0"/>
              </a:spcAft>
              <a:buClr>
                <a:schemeClr val="lt1"/>
              </a:buClr>
              <a:buSzPts val="1200"/>
              <a:buChar char="○"/>
              <a:defRPr sz="1200">
                <a:solidFill>
                  <a:schemeClr val="lt1"/>
                </a:solidFill>
              </a:defRPr>
            </a:lvl5pPr>
            <a:lvl6pPr indent="-304800" lvl="5" marL="2743200">
              <a:spcBef>
                <a:spcPts val="1600"/>
              </a:spcBef>
              <a:spcAft>
                <a:spcPts val="0"/>
              </a:spcAft>
              <a:buClr>
                <a:schemeClr val="lt1"/>
              </a:buClr>
              <a:buSzPts val="1200"/>
              <a:buChar char="■"/>
              <a:defRPr sz="1200">
                <a:solidFill>
                  <a:schemeClr val="lt1"/>
                </a:solidFill>
              </a:defRPr>
            </a:lvl6pPr>
            <a:lvl7pPr indent="-304800" lvl="6" marL="3200400">
              <a:spcBef>
                <a:spcPts val="1600"/>
              </a:spcBef>
              <a:spcAft>
                <a:spcPts val="0"/>
              </a:spcAft>
              <a:buClr>
                <a:schemeClr val="lt1"/>
              </a:buClr>
              <a:buSzPts val="1200"/>
              <a:buChar char="●"/>
              <a:defRPr sz="1200">
                <a:solidFill>
                  <a:schemeClr val="lt1"/>
                </a:solidFill>
              </a:defRPr>
            </a:lvl7pPr>
            <a:lvl8pPr indent="-304800" lvl="7" marL="3657600">
              <a:spcBef>
                <a:spcPts val="1600"/>
              </a:spcBef>
              <a:spcAft>
                <a:spcPts val="0"/>
              </a:spcAft>
              <a:buClr>
                <a:schemeClr val="lt1"/>
              </a:buClr>
              <a:buSzPts val="1200"/>
              <a:buChar char="○"/>
              <a:defRPr sz="1200">
                <a:solidFill>
                  <a:schemeClr val="lt1"/>
                </a:solidFill>
              </a:defRPr>
            </a:lvl8pPr>
            <a:lvl9pPr indent="-304800" lvl="8" marL="4114800">
              <a:spcBef>
                <a:spcPts val="1600"/>
              </a:spcBef>
              <a:spcAft>
                <a:spcPts val="160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25.jpg"/><Relationship Id="rId8"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21.jpg"/><Relationship Id="rId6" Type="http://schemas.openxmlformats.org/officeDocument/2006/relationships/image" Target="../media/image2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7.jpg"/><Relationship Id="rId9" Type="http://schemas.openxmlformats.org/officeDocument/2006/relationships/image" Target="../media/image12.png"/><Relationship Id="rId5" Type="http://schemas.openxmlformats.org/officeDocument/2006/relationships/image" Target="../media/image26.png"/><Relationship Id="rId6" Type="http://schemas.openxmlformats.org/officeDocument/2006/relationships/image" Target="../media/image24.png"/><Relationship Id="rId7" Type="http://schemas.openxmlformats.org/officeDocument/2006/relationships/image" Target="../media/image6.png"/><Relationship Id="rId8"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mailto:office@cavalryprimary.org" TargetMode="External"/><Relationship Id="rId4" Type="http://schemas.openxmlformats.org/officeDocument/2006/relationships/image" Target="../media/image27.png"/><Relationship Id="rId5" Type="http://schemas.openxmlformats.org/officeDocument/2006/relationships/image" Target="../media/image18.jpg"/><Relationship Id="rId6"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13"/>
          <p:cNvPicPr preferRelativeResize="0"/>
          <p:nvPr/>
        </p:nvPicPr>
        <p:blipFill>
          <a:blip r:embed="rId3">
            <a:alphaModFix/>
          </a:blip>
          <a:stretch>
            <a:fillRect/>
          </a:stretch>
        </p:blipFill>
        <p:spPr>
          <a:xfrm>
            <a:off x="170247" y="152399"/>
            <a:ext cx="1930629" cy="1905000"/>
          </a:xfrm>
          <a:prstGeom prst="rect">
            <a:avLst/>
          </a:prstGeom>
          <a:noFill/>
          <a:ln>
            <a:noFill/>
          </a:ln>
        </p:spPr>
      </p:pic>
      <p:pic>
        <p:nvPicPr>
          <p:cNvPr id="68" name="Google Shape;68;p13"/>
          <p:cNvPicPr preferRelativeResize="0"/>
          <p:nvPr/>
        </p:nvPicPr>
        <p:blipFill>
          <a:blip r:embed="rId4">
            <a:alphaModFix/>
          </a:blip>
          <a:stretch>
            <a:fillRect/>
          </a:stretch>
        </p:blipFill>
        <p:spPr>
          <a:xfrm>
            <a:off x="2100875" y="152400"/>
            <a:ext cx="6824576" cy="1905000"/>
          </a:xfrm>
          <a:prstGeom prst="rect">
            <a:avLst/>
          </a:prstGeom>
          <a:noFill/>
          <a:ln>
            <a:noFill/>
          </a:ln>
        </p:spPr>
      </p:pic>
      <p:sp>
        <p:nvSpPr>
          <p:cNvPr id="69" name="Google Shape;69;p13"/>
          <p:cNvSpPr txBox="1"/>
          <p:nvPr>
            <p:ph idx="1" type="subTitle"/>
          </p:nvPr>
        </p:nvSpPr>
        <p:spPr>
          <a:xfrm>
            <a:off x="4277950" y="1381000"/>
            <a:ext cx="32850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14th November 2025</a:t>
            </a:r>
            <a:endParaRPr sz="2400"/>
          </a:p>
        </p:txBody>
      </p:sp>
      <p:sp>
        <p:nvSpPr>
          <p:cNvPr id="70" name="Google Shape;70;p13"/>
          <p:cNvSpPr txBox="1"/>
          <p:nvPr/>
        </p:nvSpPr>
        <p:spPr>
          <a:xfrm>
            <a:off x="1624550" y="2571750"/>
            <a:ext cx="5683800" cy="1648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pic>
        <p:nvPicPr>
          <p:cNvPr id="71" name="Google Shape;71;p13"/>
          <p:cNvPicPr preferRelativeResize="0"/>
          <p:nvPr/>
        </p:nvPicPr>
        <p:blipFill>
          <a:blip r:embed="rId5">
            <a:alphaModFix/>
          </a:blip>
          <a:stretch>
            <a:fillRect/>
          </a:stretch>
        </p:blipFill>
        <p:spPr>
          <a:xfrm>
            <a:off x="1841750" y="2689374"/>
            <a:ext cx="1276250" cy="1276250"/>
          </a:xfrm>
          <a:prstGeom prst="rect">
            <a:avLst/>
          </a:prstGeom>
          <a:noFill/>
          <a:ln>
            <a:noFill/>
          </a:ln>
        </p:spPr>
      </p:pic>
      <p:sp>
        <p:nvSpPr>
          <p:cNvPr id="72" name="Google Shape;72;p13"/>
          <p:cNvSpPr txBox="1"/>
          <p:nvPr/>
        </p:nvSpPr>
        <p:spPr>
          <a:xfrm>
            <a:off x="3061125" y="2979800"/>
            <a:ext cx="4104600" cy="695400"/>
          </a:xfrm>
          <a:prstGeom prst="rect">
            <a:avLst/>
          </a:prstGeom>
          <a:solidFill>
            <a:schemeClr val="lt1"/>
          </a:solid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Habitat helpers</a:t>
            </a:r>
            <a:endParaRPr sz="1800">
              <a:solidFill>
                <a:schemeClr val="lt2"/>
              </a:solidFill>
              <a:latin typeface="Roboto"/>
              <a:ea typeface="Roboto"/>
              <a:cs typeface="Roboto"/>
              <a:sym typeface="Roboto"/>
            </a:endParaRPr>
          </a:p>
          <a:p>
            <a:pPr indent="-342900" lvl="0" marL="457200" rtl="0" algn="l">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Rainforest reports</a:t>
            </a:r>
            <a:endParaRPr sz="1800">
              <a:solidFill>
                <a:schemeClr val="lt2"/>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4"/>
          <p:cNvPicPr preferRelativeResize="0"/>
          <p:nvPr/>
        </p:nvPicPr>
        <p:blipFill>
          <a:blip r:embed="rId3">
            <a:alphaModFix/>
          </a:blip>
          <a:stretch>
            <a:fillRect/>
          </a:stretch>
        </p:blipFill>
        <p:spPr>
          <a:xfrm>
            <a:off x="0" y="0"/>
            <a:ext cx="4261627" cy="1065400"/>
          </a:xfrm>
          <a:prstGeom prst="rect">
            <a:avLst/>
          </a:prstGeom>
          <a:noFill/>
          <a:ln>
            <a:noFill/>
          </a:ln>
        </p:spPr>
      </p:pic>
      <p:sp>
        <p:nvSpPr>
          <p:cNvPr id="78" name="Google Shape;78;p14"/>
          <p:cNvSpPr txBox="1"/>
          <p:nvPr/>
        </p:nvSpPr>
        <p:spPr>
          <a:xfrm>
            <a:off x="1684600" y="483150"/>
            <a:ext cx="1770000" cy="23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latin typeface="Roboto"/>
                <a:ea typeface="Roboto"/>
                <a:cs typeface="Roboto"/>
                <a:sym typeface="Roboto"/>
              </a:rPr>
              <a:t>Year 2</a:t>
            </a:r>
            <a:endParaRPr sz="1800">
              <a:solidFill>
                <a:schemeClr val="lt2"/>
              </a:solidFill>
              <a:latin typeface="Roboto"/>
              <a:ea typeface="Roboto"/>
              <a:cs typeface="Roboto"/>
              <a:sym typeface="Roboto"/>
            </a:endParaRPr>
          </a:p>
        </p:txBody>
      </p:sp>
      <p:sp>
        <p:nvSpPr>
          <p:cNvPr id="79" name="Google Shape;79;p14"/>
          <p:cNvSpPr txBox="1"/>
          <p:nvPr/>
        </p:nvSpPr>
        <p:spPr>
          <a:xfrm>
            <a:off x="4502100" y="157300"/>
            <a:ext cx="4534200" cy="24144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737373"/>
              </a:solidFill>
              <a:latin typeface="Roboto"/>
              <a:ea typeface="Roboto"/>
              <a:cs typeface="Roboto"/>
              <a:sym typeface="Roboto"/>
            </a:endParaRPr>
          </a:p>
        </p:txBody>
      </p:sp>
      <p:sp>
        <p:nvSpPr>
          <p:cNvPr id="80" name="Google Shape;80;p14"/>
          <p:cNvSpPr txBox="1"/>
          <p:nvPr/>
        </p:nvSpPr>
        <p:spPr>
          <a:xfrm>
            <a:off x="4527725" y="191900"/>
            <a:ext cx="4498200" cy="23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latin typeface="Roboto"/>
                <a:ea typeface="Roboto"/>
                <a:cs typeface="Roboto"/>
                <a:sym typeface="Roboto"/>
              </a:rPr>
              <a:t>Year 2 had a fantastic day at Sacrewell Farm! We identified lots of different vegetables that are growing in the garden at this time of year. </a:t>
            </a:r>
            <a:endParaRPr sz="1300">
              <a:solidFill>
                <a:schemeClr val="dk2"/>
              </a:solidFill>
              <a:latin typeface="Roboto"/>
              <a:ea typeface="Roboto"/>
              <a:cs typeface="Roboto"/>
              <a:sym typeface="Roboto"/>
            </a:endParaRPr>
          </a:p>
          <a:p>
            <a:pPr indent="0" lvl="0" marL="0" rtl="0" algn="l">
              <a:spcBef>
                <a:spcPts val="0"/>
              </a:spcBef>
              <a:spcAft>
                <a:spcPts val="0"/>
              </a:spcAft>
              <a:buNone/>
            </a:pPr>
            <a:r>
              <a:t/>
            </a:r>
            <a:endParaRPr sz="1300">
              <a:solidFill>
                <a:schemeClr val="dk2"/>
              </a:solidFill>
              <a:latin typeface="Roboto"/>
              <a:ea typeface="Roboto"/>
              <a:cs typeface="Roboto"/>
              <a:sym typeface="Roboto"/>
            </a:endParaRPr>
          </a:p>
          <a:p>
            <a:pPr indent="0" lvl="0" marL="0" rtl="0" algn="l">
              <a:spcBef>
                <a:spcPts val="0"/>
              </a:spcBef>
              <a:spcAft>
                <a:spcPts val="0"/>
              </a:spcAft>
              <a:buNone/>
            </a:pPr>
            <a:r>
              <a:rPr lang="en" sz="1300">
                <a:solidFill>
                  <a:schemeClr val="dk2"/>
                </a:solidFill>
                <a:latin typeface="Roboto"/>
                <a:ea typeface="Roboto"/>
                <a:cs typeface="Roboto"/>
                <a:sym typeface="Roboto"/>
              </a:rPr>
              <a:t>We then planted our own seeds which we are hoping to plant in our outdoor area in the spring.</a:t>
            </a:r>
            <a:endParaRPr sz="1300">
              <a:solidFill>
                <a:schemeClr val="dk2"/>
              </a:solidFill>
              <a:latin typeface="Roboto"/>
              <a:ea typeface="Roboto"/>
              <a:cs typeface="Roboto"/>
              <a:sym typeface="Roboto"/>
            </a:endParaRPr>
          </a:p>
          <a:p>
            <a:pPr indent="0" lvl="0" marL="0" rtl="0" algn="l">
              <a:spcBef>
                <a:spcPts val="0"/>
              </a:spcBef>
              <a:spcAft>
                <a:spcPts val="0"/>
              </a:spcAft>
              <a:buNone/>
            </a:pPr>
            <a:r>
              <a:t/>
            </a:r>
            <a:endParaRPr sz="1300">
              <a:solidFill>
                <a:schemeClr val="dk2"/>
              </a:solidFill>
              <a:latin typeface="Roboto"/>
              <a:ea typeface="Roboto"/>
              <a:cs typeface="Roboto"/>
              <a:sym typeface="Roboto"/>
            </a:endParaRPr>
          </a:p>
          <a:p>
            <a:pPr indent="0" lvl="0" marL="0" rtl="0" algn="l">
              <a:spcBef>
                <a:spcPts val="0"/>
              </a:spcBef>
              <a:spcAft>
                <a:spcPts val="0"/>
              </a:spcAft>
              <a:buNone/>
            </a:pPr>
            <a:r>
              <a:rPr lang="en" sz="1300">
                <a:solidFill>
                  <a:schemeClr val="dk2"/>
                </a:solidFill>
                <a:latin typeface="Roboto"/>
                <a:ea typeface="Roboto"/>
                <a:cs typeface="Roboto"/>
                <a:sym typeface="Roboto"/>
              </a:rPr>
              <a:t>We also investigated mini habitats and created our own habitat helpers to take home. These were made from real sheep’s wool, leaves and some bird seed.</a:t>
            </a:r>
            <a:endParaRPr sz="1300">
              <a:solidFill>
                <a:schemeClr val="dk2"/>
              </a:solidFill>
              <a:latin typeface="Roboto"/>
              <a:ea typeface="Roboto"/>
              <a:cs typeface="Roboto"/>
              <a:sym typeface="Roboto"/>
            </a:endParaRPr>
          </a:p>
          <a:p>
            <a:pPr indent="0" lvl="0" marL="0" rtl="0" algn="l">
              <a:spcBef>
                <a:spcPts val="0"/>
              </a:spcBef>
              <a:spcAft>
                <a:spcPts val="0"/>
              </a:spcAft>
              <a:buNone/>
            </a:pPr>
            <a:r>
              <a:t/>
            </a:r>
            <a:endParaRPr sz="1200">
              <a:solidFill>
                <a:schemeClr val="lt2"/>
              </a:solidFill>
              <a:latin typeface="Roboto"/>
              <a:ea typeface="Roboto"/>
              <a:cs typeface="Roboto"/>
              <a:sym typeface="Roboto"/>
            </a:endParaRPr>
          </a:p>
          <a:p>
            <a:pPr indent="0" lvl="0" marL="0" rtl="0" algn="l">
              <a:spcBef>
                <a:spcPts val="0"/>
              </a:spcBef>
              <a:spcAft>
                <a:spcPts val="0"/>
              </a:spcAft>
              <a:buNone/>
            </a:pPr>
            <a:r>
              <a:t/>
            </a:r>
            <a:endParaRPr sz="1200">
              <a:solidFill>
                <a:schemeClr val="lt2"/>
              </a:solidFill>
              <a:latin typeface="Roboto"/>
              <a:ea typeface="Roboto"/>
              <a:cs typeface="Roboto"/>
              <a:sym typeface="Roboto"/>
            </a:endParaRPr>
          </a:p>
        </p:txBody>
      </p:sp>
      <p:pic>
        <p:nvPicPr>
          <p:cNvPr id="81" name="Google Shape;81;p14" title="Screenshot 2025-11-11 19.18.19.png"/>
          <p:cNvPicPr preferRelativeResize="0"/>
          <p:nvPr/>
        </p:nvPicPr>
        <p:blipFill>
          <a:blip r:embed="rId4">
            <a:alphaModFix/>
          </a:blip>
          <a:stretch>
            <a:fillRect/>
          </a:stretch>
        </p:blipFill>
        <p:spPr>
          <a:xfrm>
            <a:off x="2275075" y="1164050"/>
            <a:ext cx="2146351" cy="1350582"/>
          </a:xfrm>
          <a:prstGeom prst="rect">
            <a:avLst/>
          </a:prstGeom>
          <a:noFill/>
          <a:ln>
            <a:noFill/>
          </a:ln>
        </p:spPr>
      </p:pic>
      <p:pic>
        <p:nvPicPr>
          <p:cNvPr id="82" name="Google Shape;82;p14" title="Screenshot 2025-11-11 19.16.14.png"/>
          <p:cNvPicPr preferRelativeResize="0"/>
          <p:nvPr/>
        </p:nvPicPr>
        <p:blipFill>
          <a:blip r:embed="rId5">
            <a:alphaModFix/>
          </a:blip>
          <a:stretch>
            <a:fillRect/>
          </a:stretch>
        </p:blipFill>
        <p:spPr>
          <a:xfrm>
            <a:off x="48025" y="3734625"/>
            <a:ext cx="2088249" cy="1248977"/>
          </a:xfrm>
          <a:prstGeom prst="rect">
            <a:avLst/>
          </a:prstGeom>
          <a:noFill/>
          <a:ln>
            <a:noFill/>
          </a:ln>
        </p:spPr>
      </p:pic>
      <p:pic>
        <p:nvPicPr>
          <p:cNvPr id="83" name="Google Shape;83;p14" title="Screenshot 2025-11-11 19.17.48.png"/>
          <p:cNvPicPr preferRelativeResize="0"/>
          <p:nvPr/>
        </p:nvPicPr>
        <p:blipFill>
          <a:blip r:embed="rId6">
            <a:alphaModFix/>
          </a:blip>
          <a:stretch>
            <a:fillRect/>
          </a:stretch>
        </p:blipFill>
        <p:spPr>
          <a:xfrm>
            <a:off x="4502125" y="2339200"/>
            <a:ext cx="4534201" cy="2568977"/>
          </a:xfrm>
          <a:prstGeom prst="rect">
            <a:avLst/>
          </a:prstGeom>
          <a:noFill/>
          <a:ln>
            <a:noFill/>
          </a:ln>
        </p:spPr>
      </p:pic>
      <p:pic>
        <p:nvPicPr>
          <p:cNvPr id="84" name="Google Shape;84;p14" title="IMG_1770.JPG"/>
          <p:cNvPicPr preferRelativeResize="0"/>
          <p:nvPr/>
        </p:nvPicPr>
        <p:blipFill>
          <a:blip r:embed="rId7">
            <a:alphaModFix/>
          </a:blip>
          <a:stretch>
            <a:fillRect/>
          </a:stretch>
        </p:blipFill>
        <p:spPr>
          <a:xfrm>
            <a:off x="2321175" y="2667032"/>
            <a:ext cx="1743053" cy="2324070"/>
          </a:xfrm>
          <a:prstGeom prst="rect">
            <a:avLst/>
          </a:prstGeom>
          <a:noFill/>
          <a:ln>
            <a:noFill/>
          </a:ln>
        </p:spPr>
      </p:pic>
      <p:pic>
        <p:nvPicPr>
          <p:cNvPr id="85" name="Google Shape;85;p14" title="IMG_1778.JPG"/>
          <p:cNvPicPr preferRelativeResize="0"/>
          <p:nvPr/>
        </p:nvPicPr>
        <p:blipFill>
          <a:blip r:embed="rId8">
            <a:alphaModFix/>
          </a:blip>
          <a:stretch>
            <a:fillRect/>
          </a:stretch>
        </p:blipFill>
        <p:spPr>
          <a:xfrm>
            <a:off x="152400" y="1217800"/>
            <a:ext cx="1773320" cy="23644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5"/>
          <p:cNvPicPr preferRelativeResize="0"/>
          <p:nvPr/>
        </p:nvPicPr>
        <p:blipFill>
          <a:blip r:embed="rId3">
            <a:alphaModFix/>
          </a:blip>
          <a:stretch>
            <a:fillRect/>
          </a:stretch>
        </p:blipFill>
        <p:spPr>
          <a:xfrm>
            <a:off x="0" y="0"/>
            <a:ext cx="4383826" cy="1095976"/>
          </a:xfrm>
          <a:prstGeom prst="rect">
            <a:avLst/>
          </a:prstGeom>
          <a:noFill/>
          <a:ln>
            <a:noFill/>
          </a:ln>
        </p:spPr>
      </p:pic>
      <p:sp>
        <p:nvSpPr>
          <p:cNvPr id="91" name="Google Shape;91;p15"/>
          <p:cNvSpPr txBox="1"/>
          <p:nvPr/>
        </p:nvSpPr>
        <p:spPr>
          <a:xfrm>
            <a:off x="1640350" y="509463"/>
            <a:ext cx="1103100" cy="2823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737373"/>
                </a:solidFill>
                <a:latin typeface="Roboto"/>
                <a:ea typeface="Roboto"/>
                <a:cs typeface="Roboto"/>
                <a:sym typeface="Roboto"/>
              </a:rPr>
              <a:t>Year 6</a:t>
            </a:r>
            <a:endParaRPr sz="1800">
              <a:solidFill>
                <a:srgbClr val="737373"/>
              </a:solidFill>
              <a:latin typeface="Roboto"/>
              <a:ea typeface="Roboto"/>
              <a:cs typeface="Roboto"/>
              <a:sym typeface="Roboto"/>
            </a:endParaRPr>
          </a:p>
        </p:txBody>
      </p:sp>
      <p:sp>
        <p:nvSpPr>
          <p:cNvPr id="92" name="Google Shape;92;p15"/>
          <p:cNvSpPr txBox="1"/>
          <p:nvPr/>
        </p:nvSpPr>
        <p:spPr>
          <a:xfrm>
            <a:off x="5285550" y="157300"/>
            <a:ext cx="3750900" cy="2369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737373"/>
                </a:solidFill>
                <a:latin typeface="Roboto"/>
                <a:ea typeface="Roboto"/>
                <a:cs typeface="Roboto"/>
                <a:sym typeface="Roboto"/>
              </a:rPr>
              <a:t>This half term’s geography work is concentrating on Brazil and the tropical rainforests. We are looking at the classification of animals within the rainforest as part of our science, with the intention to write a non-chronological report on some of those animals later in English.</a:t>
            </a:r>
            <a:endParaRPr sz="1600">
              <a:solidFill>
                <a:srgbClr val="737373"/>
              </a:solidFill>
              <a:latin typeface="Roboto"/>
              <a:ea typeface="Roboto"/>
              <a:cs typeface="Roboto"/>
              <a:sym typeface="Roboto"/>
            </a:endParaRPr>
          </a:p>
        </p:txBody>
      </p:sp>
      <p:pic>
        <p:nvPicPr>
          <p:cNvPr id="93" name="Google Shape;93;p15"/>
          <p:cNvPicPr preferRelativeResize="0"/>
          <p:nvPr/>
        </p:nvPicPr>
        <p:blipFill>
          <a:blip r:embed="rId4">
            <a:alphaModFix/>
          </a:blip>
          <a:stretch>
            <a:fillRect/>
          </a:stretch>
        </p:blipFill>
        <p:spPr>
          <a:xfrm rot="-5400000">
            <a:off x="380263" y="809163"/>
            <a:ext cx="2379875" cy="2953500"/>
          </a:xfrm>
          <a:prstGeom prst="rect">
            <a:avLst/>
          </a:prstGeom>
          <a:noFill/>
          <a:ln>
            <a:noFill/>
          </a:ln>
        </p:spPr>
      </p:pic>
      <p:pic>
        <p:nvPicPr>
          <p:cNvPr id="94" name="Google Shape;94;p15" title="IMG_4244.HEIC"/>
          <p:cNvPicPr preferRelativeResize="0"/>
          <p:nvPr/>
        </p:nvPicPr>
        <p:blipFill rotWithShape="1">
          <a:blip r:embed="rId5">
            <a:alphaModFix/>
          </a:blip>
          <a:srcRect b="0" l="0" r="0" t="4961"/>
          <a:stretch/>
        </p:blipFill>
        <p:spPr>
          <a:xfrm>
            <a:off x="5811925" y="2682650"/>
            <a:ext cx="3082276" cy="2196925"/>
          </a:xfrm>
          <a:prstGeom prst="rect">
            <a:avLst/>
          </a:prstGeom>
          <a:noFill/>
          <a:ln>
            <a:noFill/>
          </a:ln>
        </p:spPr>
      </p:pic>
      <p:pic>
        <p:nvPicPr>
          <p:cNvPr id="95" name="Google Shape;95;p15" title="IMG_4243.HEIC"/>
          <p:cNvPicPr preferRelativeResize="0"/>
          <p:nvPr/>
        </p:nvPicPr>
        <p:blipFill>
          <a:blip r:embed="rId6">
            <a:alphaModFix/>
          </a:blip>
          <a:stretch>
            <a:fillRect/>
          </a:stretch>
        </p:blipFill>
        <p:spPr>
          <a:xfrm>
            <a:off x="3123150" y="1853725"/>
            <a:ext cx="2086199" cy="27815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grpSp>
        <p:nvGrpSpPr>
          <p:cNvPr id="100" name="Google Shape;100;p16"/>
          <p:cNvGrpSpPr/>
          <p:nvPr/>
        </p:nvGrpSpPr>
        <p:grpSpPr>
          <a:xfrm>
            <a:off x="152400" y="0"/>
            <a:ext cx="8839200" cy="5143500"/>
            <a:chOff x="152400" y="0"/>
            <a:chExt cx="8839200" cy="5143500"/>
          </a:xfrm>
        </p:grpSpPr>
        <p:pic>
          <p:nvPicPr>
            <p:cNvPr id="101" name="Google Shape;101;p16"/>
            <p:cNvPicPr preferRelativeResize="0"/>
            <p:nvPr/>
          </p:nvPicPr>
          <p:blipFill>
            <a:blip r:embed="rId3">
              <a:alphaModFix/>
            </a:blip>
            <a:stretch>
              <a:fillRect/>
            </a:stretch>
          </p:blipFill>
          <p:spPr>
            <a:xfrm>
              <a:off x="152400" y="152400"/>
              <a:ext cx="826700" cy="4838702"/>
            </a:xfrm>
            <a:prstGeom prst="rect">
              <a:avLst/>
            </a:prstGeom>
            <a:noFill/>
            <a:ln>
              <a:noFill/>
            </a:ln>
          </p:spPr>
        </p:pic>
        <p:sp>
          <p:nvSpPr>
            <p:cNvPr id="102" name="Google Shape;102;p16"/>
            <p:cNvSpPr txBox="1"/>
            <p:nvPr/>
          </p:nvSpPr>
          <p:spPr>
            <a:xfrm>
              <a:off x="1148975" y="152400"/>
              <a:ext cx="3238500" cy="2277900"/>
            </a:xfrm>
            <a:prstGeom prst="rect">
              <a:avLst/>
            </a:prstGeom>
            <a:solidFill>
              <a:srgbClr val="FFFFFF"/>
            </a:solid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000000"/>
                  </a:solidFill>
                </a:rPr>
                <a:t>Word Wizards:</a:t>
              </a:r>
              <a:endParaRPr b="1" sz="1800"/>
            </a:p>
            <a:p>
              <a:pPr indent="0" lvl="0" marL="0" rtl="0" algn="l">
                <a:spcBef>
                  <a:spcPts val="0"/>
                </a:spcBef>
                <a:spcAft>
                  <a:spcPts val="0"/>
                </a:spcAft>
                <a:buNone/>
              </a:pPr>
              <a:r>
                <a:rPr b="1" lang="en" sz="1800"/>
                <a:t>Year 4 - Class 10 (249,389)</a:t>
              </a:r>
              <a:endParaRPr b="1" sz="1800"/>
            </a:p>
            <a:p>
              <a:pPr indent="0" lvl="0" marL="0" rtl="0" algn="l">
                <a:spcBef>
                  <a:spcPts val="0"/>
                </a:spcBef>
                <a:spcAft>
                  <a:spcPts val="0"/>
                </a:spcAft>
                <a:buNone/>
              </a:pPr>
              <a:r>
                <a:rPr b="1" lang="en" sz="1800"/>
                <a:t>Year 5 - Class 11 </a:t>
              </a:r>
              <a:r>
                <a:rPr b="1" lang="en" sz="1600"/>
                <a:t>(</a:t>
              </a:r>
              <a:r>
                <a:rPr b="1" lang="en" sz="1800">
                  <a:solidFill>
                    <a:srgbClr val="333333"/>
                  </a:solidFill>
                  <a:latin typeface="Helvetica Neue"/>
                  <a:ea typeface="Helvetica Neue"/>
                  <a:cs typeface="Helvetica Neue"/>
                  <a:sym typeface="Helvetica Neue"/>
                </a:rPr>
                <a:t>356,354)</a:t>
              </a:r>
              <a:endParaRPr b="1" sz="1600"/>
            </a:p>
            <a:p>
              <a:pPr indent="0" lvl="0" marL="0" rtl="0" algn="l">
                <a:spcBef>
                  <a:spcPts val="0"/>
                </a:spcBef>
                <a:spcAft>
                  <a:spcPts val="0"/>
                </a:spcAft>
                <a:buNone/>
              </a:pPr>
              <a:r>
                <a:rPr b="1" lang="en" sz="1800"/>
                <a:t>Year 6 - Class 13 </a:t>
              </a:r>
              <a:r>
                <a:rPr b="1" lang="en" sz="1500"/>
                <a:t>(</a:t>
              </a:r>
              <a:r>
                <a:rPr b="1" lang="en" sz="1700">
                  <a:solidFill>
                    <a:srgbClr val="333333"/>
                  </a:solidFill>
                  <a:latin typeface="Helvetica Neue"/>
                  <a:ea typeface="Helvetica Neue"/>
                  <a:cs typeface="Helvetica Neue"/>
                  <a:sym typeface="Helvetica Neue"/>
                </a:rPr>
                <a:t>527,042)</a:t>
              </a:r>
              <a:endParaRPr b="1" sz="1500"/>
            </a:p>
            <a:p>
              <a:pPr indent="0" lvl="0" marL="0" rtl="0" algn="l">
                <a:spcBef>
                  <a:spcPts val="0"/>
                </a:spcBef>
                <a:spcAft>
                  <a:spcPts val="0"/>
                </a:spcAft>
                <a:buNone/>
              </a:pPr>
              <a:r>
                <a:t/>
              </a:r>
              <a:endParaRPr b="1"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pic>
          <p:nvPicPr>
            <p:cNvPr id="103" name="Google Shape;103;p16"/>
            <p:cNvPicPr preferRelativeResize="0"/>
            <p:nvPr/>
          </p:nvPicPr>
          <p:blipFill>
            <a:blip r:embed="rId4">
              <a:alphaModFix/>
            </a:blip>
            <a:stretch>
              <a:fillRect/>
            </a:stretch>
          </p:blipFill>
          <p:spPr>
            <a:xfrm>
              <a:off x="3608575" y="1502688"/>
              <a:ext cx="559100" cy="853225"/>
            </a:xfrm>
            <a:prstGeom prst="rect">
              <a:avLst/>
            </a:prstGeom>
            <a:noFill/>
            <a:ln>
              <a:noFill/>
            </a:ln>
          </p:spPr>
        </p:pic>
        <p:pic>
          <p:nvPicPr>
            <p:cNvPr id="104" name="Google Shape;104;p16"/>
            <p:cNvPicPr preferRelativeResize="0"/>
            <p:nvPr/>
          </p:nvPicPr>
          <p:blipFill>
            <a:blip r:embed="rId5">
              <a:alphaModFix/>
            </a:blip>
            <a:stretch>
              <a:fillRect/>
            </a:stretch>
          </p:blipFill>
          <p:spPr>
            <a:xfrm>
              <a:off x="1189788" y="2571750"/>
              <a:ext cx="3156330" cy="2367222"/>
            </a:xfrm>
            <a:prstGeom prst="rect">
              <a:avLst/>
            </a:prstGeom>
            <a:noFill/>
            <a:ln>
              <a:noFill/>
            </a:ln>
          </p:spPr>
        </p:pic>
        <p:pic>
          <p:nvPicPr>
            <p:cNvPr id="105" name="Google Shape;105;p16"/>
            <p:cNvPicPr preferRelativeResize="0"/>
            <p:nvPr/>
          </p:nvPicPr>
          <p:blipFill>
            <a:blip r:embed="rId6">
              <a:alphaModFix/>
            </a:blip>
            <a:stretch>
              <a:fillRect/>
            </a:stretch>
          </p:blipFill>
          <p:spPr>
            <a:xfrm>
              <a:off x="7277100" y="0"/>
              <a:ext cx="1714500" cy="5143500"/>
            </a:xfrm>
            <a:prstGeom prst="rect">
              <a:avLst/>
            </a:prstGeom>
            <a:noFill/>
            <a:ln>
              <a:noFill/>
            </a:ln>
          </p:spPr>
        </p:pic>
        <p:sp>
          <p:nvSpPr>
            <p:cNvPr id="106" name="Google Shape;106;p16"/>
            <p:cNvSpPr txBox="1"/>
            <p:nvPr/>
          </p:nvSpPr>
          <p:spPr>
            <a:xfrm>
              <a:off x="4557350" y="152400"/>
              <a:ext cx="2597100" cy="44331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pic>
          <p:nvPicPr>
            <p:cNvPr id="107" name="Google Shape;107;p16"/>
            <p:cNvPicPr preferRelativeResize="0"/>
            <p:nvPr/>
          </p:nvPicPr>
          <p:blipFill>
            <a:blip r:embed="rId7">
              <a:alphaModFix/>
            </a:blip>
            <a:stretch>
              <a:fillRect/>
            </a:stretch>
          </p:blipFill>
          <p:spPr>
            <a:xfrm>
              <a:off x="4603412" y="229087"/>
              <a:ext cx="2457500" cy="760375"/>
            </a:xfrm>
            <a:prstGeom prst="rect">
              <a:avLst/>
            </a:prstGeom>
            <a:noFill/>
            <a:ln>
              <a:noFill/>
            </a:ln>
          </p:spPr>
        </p:pic>
        <p:sp>
          <p:nvSpPr>
            <p:cNvPr id="108" name="Google Shape;108;p16"/>
            <p:cNvSpPr txBox="1"/>
            <p:nvPr/>
          </p:nvSpPr>
          <p:spPr>
            <a:xfrm>
              <a:off x="4690700" y="989450"/>
              <a:ext cx="2274300" cy="23673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latin typeface="Roboto"/>
                  <a:ea typeface="Roboto"/>
                  <a:cs typeface="Roboto"/>
                  <a:sym typeface="Roboto"/>
                </a:rPr>
                <a:t>Well done to Mrs Bank’s phonics group who have worked really hard with their </a:t>
              </a:r>
              <a:r>
                <a:rPr lang="en" sz="1700">
                  <a:latin typeface="Roboto"/>
                  <a:ea typeface="Roboto"/>
                  <a:cs typeface="Roboto"/>
                  <a:sym typeface="Roboto"/>
                </a:rPr>
                <a:t>blending skills and who were able to complete their phonics game by blending the sounds to read the word and match it to a picture. </a:t>
              </a:r>
              <a:endParaRPr sz="1700">
                <a:latin typeface="Roboto"/>
                <a:ea typeface="Roboto"/>
                <a:cs typeface="Roboto"/>
                <a:sym typeface="Roboto"/>
              </a:endParaRPr>
            </a:p>
          </p:txBody>
        </p:sp>
        <p:sp>
          <p:nvSpPr>
            <p:cNvPr id="109" name="Google Shape;109;p16"/>
            <p:cNvSpPr txBox="1"/>
            <p:nvPr/>
          </p:nvSpPr>
          <p:spPr>
            <a:xfrm>
              <a:off x="2524900" y="3149750"/>
              <a:ext cx="140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sp>
        <p:nvSpPr>
          <p:cNvPr id="110" name="Google Shape;110;p16"/>
          <p:cNvSpPr txBox="1"/>
          <p:nvPr/>
        </p:nvSpPr>
        <p:spPr>
          <a:xfrm>
            <a:off x="1500450" y="3200200"/>
            <a:ext cx="2619300" cy="138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lt2"/>
              </a:solidFill>
              <a:latin typeface="Roboto"/>
              <a:ea typeface="Roboto"/>
              <a:cs typeface="Roboto"/>
              <a:sym typeface="Roboto"/>
            </a:endParaRPr>
          </a:p>
        </p:txBody>
      </p:sp>
      <p:sp>
        <p:nvSpPr>
          <p:cNvPr id="111" name="Google Shape;111;p16"/>
          <p:cNvSpPr txBox="1"/>
          <p:nvPr/>
        </p:nvSpPr>
        <p:spPr>
          <a:xfrm>
            <a:off x="1366775" y="3136725"/>
            <a:ext cx="1684800" cy="138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Mr Brown recommends:</a:t>
            </a:r>
            <a:endParaRPr sz="10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a:p>
            <a:pPr indent="0" lvl="0" marL="0" rtl="0" algn="l">
              <a:spcBef>
                <a:spcPts val="0"/>
              </a:spcBef>
              <a:spcAft>
                <a:spcPts val="0"/>
              </a:spcAft>
              <a:buNone/>
            </a:pPr>
            <a:r>
              <a:rPr lang="en" sz="1000">
                <a:latin typeface="Roboto"/>
                <a:ea typeface="Roboto"/>
                <a:cs typeface="Roboto"/>
                <a:sym typeface="Roboto"/>
              </a:rPr>
              <a:t>A Series of Unfortunate Events - The Bad Beginning. A book that truly got me hooked into a whole series when I was at primary school. </a:t>
            </a:r>
            <a:endParaRPr sz="10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p:txBody>
      </p:sp>
      <p:sp>
        <p:nvSpPr>
          <p:cNvPr id="112" name="Google Shape;112;p16"/>
          <p:cNvSpPr txBox="1"/>
          <p:nvPr/>
        </p:nvSpPr>
        <p:spPr>
          <a:xfrm>
            <a:off x="7230000" y="776250"/>
            <a:ext cx="1761600" cy="26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474747"/>
                </a:solidFill>
                <a:latin typeface="Roboto"/>
                <a:ea typeface="Roboto"/>
                <a:cs typeface="Roboto"/>
                <a:sym typeface="Roboto"/>
              </a:rPr>
              <a:t>Mrs Witts recommends:</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p:txBody>
      </p:sp>
      <p:pic>
        <p:nvPicPr>
          <p:cNvPr id="113" name="Google Shape;113;p16"/>
          <p:cNvPicPr preferRelativeResize="0"/>
          <p:nvPr/>
        </p:nvPicPr>
        <p:blipFill>
          <a:blip r:embed="rId8">
            <a:alphaModFix/>
          </a:blip>
          <a:stretch>
            <a:fillRect/>
          </a:stretch>
        </p:blipFill>
        <p:spPr>
          <a:xfrm>
            <a:off x="3085125" y="3259488"/>
            <a:ext cx="904875" cy="1266825"/>
          </a:xfrm>
          <a:prstGeom prst="rect">
            <a:avLst/>
          </a:prstGeom>
          <a:noFill/>
          <a:ln>
            <a:noFill/>
          </a:ln>
        </p:spPr>
      </p:pic>
      <p:pic>
        <p:nvPicPr>
          <p:cNvPr id="114" name="Google Shape;114;p16"/>
          <p:cNvPicPr preferRelativeResize="0"/>
          <p:nvPr/>
        </p:nvPicPr>
        <p:blipFill>
          <a:blip r:embed="rId9">
            <a:alphaModFix/>
          </a:blip>
          <a:stretch>
            <a:fillRect/>
          </a:stretch>
        </p:blipFill>
        <p:spPr>
          <a:xfrm>
            <a:off x="7322000" y="2292075"/>
            <a:ext cx="1577603" cy="1838125"/>
          </a:xfrm>
          <a:prstGeom prst="rect">
            <a:avLst/>
          </a:prstGeom>
          <a:noFill/>
          <a:ln>
            <a:noFill/>
          </a:ln>
        </p:spPr>
      </p:pic>
      <p:sp>
        <p:nvSpPr>
          <p:cNvPr id="115" name="Google Shape;115;p16"/>
          <p:cNvSpPr txBox="1"/>
          <p:nvPr/>
        </p:nvSpPr>
        <p:spPr>
          <a:xfrm>
            <a:off x="7296475" y="927650"/>
            <a:ext cx="1761600" cy="12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Roboto"/>
                <a:ea typeface="Roboto"/>
                <a:cs typeface="Roboto"/>
                <a:sym typeface="Roboto"/>
              </a:rPr>
              <a:t>A whale takes a child on a journey to discover the magic of the sea. On their adventures, they witness the effects of pollution on other creatures. </a:t>
            </a:r>
            <a:endParaRPr sz="1000">
              <a:solidFill>
                <a:schemeClr val="lt2"/>
              </a:solidFill>
              <a:latin typeface="Roboto"/>
              <a:ea typeface="Roboto"/>
              <a:cs typeface="Roboto"/>
              <a:sym typeface="Roboto"/>
            </a:endParaRPr>
          </a:p>
          <a:p>
            <a:pPr indent="0" lvl="0" marL="0" rtl="0" algn="l">
              <a:spcBef>
                <a:spcPts val="0"/>
              </a:spcBef>
              <a:spcAft>
                <a:spcPts val="0"/>
              </a:spcAft>
              <a:buNone/>
            </a:pPr>
            <a:r>
              <a:rPr lang="en" sz="1000">
                <a:solidFill>
                  <a:schemeClr val="lt2"/>
                </a:solidFill>
                <a:latin typeface="Roboto"/>
                <a:ea typeface="Roboto"/>
                <a:cs typeface="Roboto"/>
                <a:sym typeface="Roboto"/>
              </a:rPr>
              <a:t>How can we work together stop this happening?</a:t>
            </a:r>
            <a:endParaRPr sz="1000">
              <a:solidFill>
                <a:schemeClr val="lt2"/>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17"/>
          <p:cNvPicPr preferRelativeResize="0"/>
          <p:nvPr/>
        </p:nvPicPr>
        <p:blipFill>
          <a:blip r:embed="rId3">
            <a:alphaModFix/>
          </a:blip>
          <a:stretch>
            <a:fillRect/>
          </a:stretch>
        </p:blipFill>
        <p:spPr>
          <a:xfrm>
            <a:off x="152400" y="152400"/>
            <a:ext cx="3130916" cy="2419351"/>
          </a:xfrm>
          <a:prstGeom prst="rect">
            <a:avLst/>
          </a:prstGeom>
          <a:noFill/>
          <a:ln>
            <a:noFill/>
          </a:ln>
        </p:spPr>
      </p:pic>
      <p:sp>
        <p:nvSpPr>
          <p:cNvPr id="121" name="Google Shape;121;p17"/>
          <p:cNvSpPr txBox="1"/>
          <p:nvPr/>
        </p:nvSpPr>
        <p:spPr>
          <a:xfrm>
            <a:off x="3600600" y="1918900"/>
            <a:ext cx="3796800" cy="2546100"/>
          </a:xfrm>
          <a:prstGeom prst="rect">
            <a:avLst/>
          </a:prstGeom>
          <a:solidFill>
            <a:srgbClr val="00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737373"/>
                </a:solidFill>
                <a:latin typeface="Roboto"/>
                <a:ea typeface="Roboto"/>
                <a:cs typeface="Roboto"/>
                <a:sym typeface="Roboto"/>
              </a:rPr>
              <a:t>We are aiming for 97% attendance. </a:t>
            </a:r>
            <a:endParaRPr sz="1800">
              <a:solidFill>
                <a:srgbClr val="737373"/>
              </a:solidFill>
              <a:latin typeface="Roboto"/>
              <a:ea typeface="Roboto"/>
              <a:cs typeface="Roboto"/>
              <a:sym typeface="Roboto"/>
            </a:endParaRPr>
          </a:p>
          <a:p>
            <a:pPr indent="0" lvl="0" marL="0" rtl="0" algn="l">
              <a:spcBef>
                <a:spcPts val="0"/>
              </a:spcBef>
              <a:spcAft>
                <a:spcPts val="0"/>
              </a:spcAft>
              <a:buNone/>
            </a:pPr>
            <a:r>
              <a:t/>
            </a:r>
            <a:endParaRPr sz="1800">
              <a:solidFill>
                <a:srgbClr val="737373"/>
              </a:solidFill>
              <a:latin typeface="Roboto"/>
              <a:ea typeface="Roboto"/>
              <a:cs typeface="Roboto"/>
              <a:sym typeface="Roboto"/>
            </a:endParaRPr>
          </a:p>
          <a:p>
            <a:pPr indent="0" lvl="0" marL="0" rtl="0" algn="l">
              <a:spcBef>
                <a:spcPts val="0"/>
              </a:spcBef>
              <a:spcAft>
                <a:spcPts val="0"/>
              </a:spcAft>
              <a:buNone/>
            </a:pPr>
            <a:r>
              <a:rPr lang="en" sz="1800">
                <a:solidFill>
                  <a:srgbClr val="737373"/>
                </a:solidFill>
                <a:latin typeface="Roboto"/>
                <a:ea typeface="Roboto"/>
                <a:cs typeface="Roboto"/>
                <a:sym typeface="Roboto"/>
              </a:rPr>
              <a:t>This week, our classes with the highest attendance are…</a:t>
            </a:r>
            <a:endParaRPr sz="1800">
              <a:solidFill>
                <a:srgbClr val="737373"/>
              </a:solidFill>
              <a:latin typeface="Roboto"/>
              <a:ea typeface="Roboto"/>
              <a:cs typeface="Roboto"/>
              <a:sym typeface="Roboto"/>
            </a:endParaRPr>
          </a:p>
          <a:p>
            <a:pPr indent="0" lvl="0" marL="0" rtl="0" algn="l">
              <a:spcBef>
                <a:spcPts val="0"/>
              </a:spcBef>
              <a:spcAft>
                <a:spcPts val="0"/>
              </a:spcAft>
              <a:buNone/>
            </a:pPr>
            <a:r>
              <a:rPr lang="en" sz="1800">
                <a:solidFill>
                  <a:srgbClr val="737373"/>
                </a:solidFill>
                <a:latin typeface="Roboto"/>
                <a:ea typeface="Roboto"/>
                <a:cs typeface="Roboto"/>
                <a:sym typeface="Roboto"/>
              </a:rPr>
              <a:t>KS1 - Class 2    96.36%</a:t>
            </a:r>
            <a:endParaRPr sz="1800">
              <a:solidFill>
                <a:srgbClr val="737373"/>
              </a:solidFill>
              <a:latin typeface="Roboto"/>
              <a:ea typeface="Roboto"/>
              <a:cs typeface="Roboto"/>
              <a:sym typeface="Roboto"/>
            </a:endParaRPr>
          </a:p>
          <a:p>
            <a:pPr indent="0" lvl="0" marL="0" rtl="0" algn="l">
              <a:spcBef>
                <a:spcPts val="0"/>
              </a:spcBef>
              <a:spcAft>
                <a:spcPts val="0"/>
              </a:spcAft>
              <a:buNone/>
            </a:pPr>
            <a:r>
              <a:rPr lang="en" sz="1800">
                <a:solidFill>
                  <a:srgbClr val="737373"/>
                </a:solidFill>
                <a:latin typeface="Roboto"/>
                <a:ea typeface="Roboto"/>
                <a:cs typeface="Roboto"/>
                <a:sym typeface="Roboto"/>
              </a:rPr>
              <a:t>KS2 - Class 13  97.59%</a:t>
            </a:r>
            <a:endParaRPr sz="1800">
              <a:solidFill>
                <a:srgbClr val="737373"/>
              </a:solidFill>
              <a:latin typeface="Roboto"/>
              <a:ea typeface="Roboto"/>
              <a:cs typeface="Roboto"/>
              <a:sym typeface="Roboto"/>
            </a:endParaRPr>
          </a:p>
          <a:p>
            <a:pPr indent="0" lvl="0" marL="0" rtl="0" algn="l">
              <a:spcBef>
                <a:spcPts val="0"/>
              </a:spcBef>
              <a:spcAft>
                <a:spcPts val="0"/>
              </a:spcAft>
              <a:buNone/>
            </a:pPr>
            <a:r>
              <a:t/>
            </a:r>
            <a:endParaRPr sz="1800">
              <a:solidFill>
                <a:srgbClr val="737373"/>
              </a:solidFill>
              <a:latin typeface="Roboto"/>
              <a:ea typeface="Roboto"/>
              <a:cs typeface="Roboto"/>
              <a:sym typeface="Roboto"/>
            </a:endParaRPr>
          </a:p>
          <a:p>
            <a:pPr indent="0" lvl="0" marL="0" rtl="0" algn="ctr">
              <a:spcBef>
                <a:spcPts val="0"/>
              </a:spcBef>
              <a:spcAft>
                <a:spcPts val="0"/>
              </a:spcAft>
              <a:buNone/>
            </a:pPr>
            <a:r>
              <a:rPr lang="en" sz="1800">
                <a:solidFill>
                  <a:srgbClr val="0277BD"/>
                </a:solidFill>
                <a:latin typeface="Roboto"/>
                <a:ea typeface="Roboto"/>
                <a:cs typeface="Roboto"/>
                <a:sym typeface="Roboto"/>
              </a:rPr>
              <a:t>WELL DONE</a:t>
            </a:r>
            <a:endParaRPr sz="1800">
              <a:solidFill>
                <a:srgbClr val="0277BD"/>
              </a:solidFill>
              <a:latin typeface="Roboto"/>
              <a:ea typeface="Roboto"/>
              <a:cs typeface="Roboto"/>
              <a:sym typeface="Roboto"/>
            </a:endParaRPr>
          </a:p>
          <a:p>
            <a:pPr indent="0" lvl="0" marL="0" rtl="0" algn="l">
              <a:spcBef>
                <a:spcPts val="0"/>
              </a:spcBef>
              <a:spcAft>
                <a:spcPts val="0"/>
              </a:spcAft>
              <a:buNone/>
            </a:pPr>
            <a:r>
              <a:t/>
            </a:r>
            <a:endParaRPr sz="1800">
              <a:solidFill>
                <a:srgbClr val="737373"/>
              </a:solidFill>
              <a:latin typeface="Roboto"/>
              <a:ea typeface="Roboto"/>
              <a:cs typeface="Roboto"/>
              <a:sym typeface="Roboto"/>
            </a:endParaRPr>
          </a:p>
          <a:p>
            <a:pPr indent="0" lvl="0" marL="0" rtl="0" algn="ctr">
              <a:spcBef>
                <a:spcPts val="0"/>
              </a:spcBef>
              <a:spcAft>
                <a:spcPts val="0"/>
              </a:spcAft>
              <a:buNone/>
            </a:pPr>
            <a:r>
              <a:t/>
            </a:r>
            <a:endParaRPr sz="1800">
              <a:solidFill>
                <a:srgbClr val="0000FF"/>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18"/>
          <p:cNvPicPr preferRelativeResize="0"/>
          <p:nvPr/>
        </p:nvPicPr>
        <p:blipFill>
          <a:blip r:embed="rId3">
            <a:alphaModFix/>
          </a:blip>
          <a:stretch>
            <a:fillRect/>
          </a:stretch>
        </p:blipFill>
        <p:spPr>
          <a:xfrm>
            <a:off x="152400" y="152400"/>
            <a:ext cx="3422672" cy="4838699"/>
          </a:xfrm>
          <a:prstGeom prst="rect">
            <a:avLst/>
          </a:prstGeom>
          <a:noFill/>
          <a:ln>
            <a:noFill/>
          </a:ln>
        </p:spPr>
      </p:pic>
      <p:pic>
        <p:nvPicPr>
          <p:cNvPr id="127" name="Google Shape;127;p18"/>
          <p:cNvPicPr preferRelativeResize="0"/>
          <p:nvPr/>
        </p:nvPicPr>
        <p:blipFill>
          <a:blip r:embed="rId4">
            <a:alphaModFix/>
          </a:blip>
          <a:stretch>
            <a:fillRect/>
          </a:stretch>
        </p:blipFill>
        <p:spPr>
          <a:xfrm>
            <a:off x="4061117" y="152400"/>
            <a:ext cx="4838700" cy="4838700"/>
          </a:xfrm>
          <a:prstGeom prst="rect">
            <a:avLst/>
          </a:prstGeom>
          <a:noFill/>
          <a:ln>
            <a:noFill/>
          </a:ln>
        </p:spPr>
      </p:pic>
      <p:sp>
        <p:nvSpPr>
          <p:cNvPr id="128" name="Google Shape;128;p18"/>
          <p:cNvSpPr txBox="1"/>
          <p:nvPr/>
        </p:nvSpPr>
        <p:spPr>
          <a:xfrm>
            <a:off x="467375" y="1330650"/>
            <a:ext cx="3107700" cy="3592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latin typeface="Calibri"/>
                <a:ea typeface="Calibri"/>
                <a:cs typeface="Calibri"/>
                <a:sym typeface="Calibri"/>
              </a:rPr>
              <a:t>Year 6 meeting Mon 17th Nov 3.30 or 5.30</a:t>
            </a:r>
            <a:br>
              <a:rPr lang="en" sz="1200">
                <a:latin typeface="Calibri"/>
                <a:ea typeface="Calibri"/>
                <a:cs typeface="Calibri"/>
                <a:sym typeface="Calibri"/>
              </a:rPr>
            </a:br>
            <a:r>
              <a:rPr lang="en" sz="1200">
                <a:latin typeface="Calibri"/>
                <a:ea typeface="Calibri"/>
                <a:cs typeface="Calibri"/>
                <a:sym typeface="Calibri"/>
              </a:rPr>
              <a:t>Flu Vaccinations     Weds 19th November</a:t>
            </a:r>
            <a:br>
              <a:rPr lang="en" sz="1200">
                <a:latin typeface="Calibri"/>
                <a:ea typeface="Calibri"/>
                <a:cs typeface="Calibri"/>
                <a:sym typeface="Calibri"/>
              </a:rPr>
            </a:br>
            <a:r>
              <a:rPr lang="en" sz="1200">
                <a:latin typeface="Calibri"/>
                <a:ea typeface="Calibri"/>
                <a:cs typeface="Calibri"/>
                <a:sym typeface="Calibri"/>
              </a:rPr>
              <a:t>Non uniform for Christmas Market 		Friday 21st November </a:t>
            </a:r>
            <a:br>
              <a:rPr lang="en" sz="1200">
                <a:latin typeface="Calibri"/>
                <a:ea typeface="Calibri"/>
                <a:cs typeface="Calibri"/>
                <a:sym typeface="Calibri"/>
              </a:rPr>
            </a:br>
            <a:r>
              <a:rPr lang="en" sz="1200">
                <a:latin typeface="Calibri"/>
                <a:ea typeface="Calibri"/>
                <a:cs typeface="Calibri"/>
                <a:sym typeface="Calibri"/>
              </a:rPr>
              <a:t>EYFS open morning 10-11am	Thurs 27 Nov</a:t>
            </a:r>
            <a:br>
              <a:rPr lang="en" sz="1200">
                <a:latin typeface="Calibri"/>
                <a:ea typeface="Calibri"/>
                <a:cs typeface="Calibri"/>
                <a:sym typeface="Calibri"/>
              </a:rPr>
            </a:br>
            <a:r>
              <a:rPr lang="en" sz="1200">
                <a:latin typeface="Calibri"/>
                <a:ea typeface="Calibri"/>
                <a:cs typeface="Calibri"/>
                <a:sym typeface="Calibri"/>
              </a:rPr>
              <a:t>Christmas Market Friday 28th November</a:t>
            </a:r>
            <a:br>
              <a:rPr lang="en" sz="1200">
                <a:latin typeface="Calibri"/>
                <a:ea typeface="Calibri"/>
                <a:cs typeface="Calibri"/>
                <a:sym typeface="Calibri"/>
              </a:rPr>
            </a:br>
            <a:r>
              <a:rPr lang="en" sz="1200">
                <a:latin typeface="Calibri"/>
                <a:ea typeface="Calibri"/>
                <a:cs typeface="Calibri"/>
                <a:sym typeface="Calibri"/>
              </a:rPr>
              <a:t>Christmas Carol Concert  Fri 12th Dec@9.15am</a:t>
            </a:r>
            <a:br>
              <a:rPr lang="en" sz="1200">
                <a:latin typeface="Calibri"/>
                <a:ea typeface="Calibri"/>
                <a:cs typeface="Calibri"/>
                <a:sym typeface="Calibri"/>
              </a:rPr>
            </a:br>
            <a:r>
              <a:rPr lang="en" sz="1200">
                <a:latin typeface="Calibri"/>
                <a:ea typeface="Calibri"/>
                <a:cs typeface="Calibri"/>
                <a:sym typeface="Calibri"/>
              </a:rPr>
              <a:t>Christmas Jumper &amp; Christmas Dinner Day	Reception Nativity  16th &amp; 17th </a:t>
            </a:r>
            <a:br>
              <a:rPr lang="en" sz="1200">
                <a:latin typeface="Calibri"/>
                <a:ea typeface="Calibri"/>
                <a:cs typeface="Calibri"/>
                <a:sym typeface="Calibri"/>
              </a:rPr>
            </a:br>
            <a:r>
              <a:rPr lang="en" sz="1200">
                <a:latin typeface="Calibri"/>
                <a:ea typeface="Calibri"/>
                <a:cs typeface="Calibri"/>
                <a:sym typeface="Calibri"/>
              </a:rPr>
              <a:t>(9:15 - 9:45am)</a:t>
            </a:r>
            <a:br>
              <a:rPr lang="en" sz="1200">
                <a:latin typeface="Calibri"/>
                <a:ea typeface="Calibri"/>
                <a:cs typeface="Calibri"/>
                <a:sym typeface="Calibri"/>
              </a:rPr>
            </a:br>
            <a:r>
              <a:rPr lang="en" sz="1200">
                <a:latin typeface="Calibri"/>
                <a:ea typeface="Calibri"/>
                <a:cs typeface="Calibri"/>
                <a:sym typeface="Calibri"/>
              </a:rPr>
              <a:t>Y1,Y2 &amp; Y3 Production	 15th,  16th &amp;  17th (2.30-3.15pm)</a:t>
            </a:r>
            <a:br>
              <a:rPr lang="en" sz="1200">
                <a:latin typeface="Calibri"/>
                <a:ea typeface="Calibri"/>
                <a:cs typeface="Calibri"/>
                <a:sym typeface="Calibri"/>
              </a:rPr>
            </a:br>
            <a:r>
              <a:rPr lang="en" sz="1200">
                <a:latin typeface="Calibri"/>
                <a:ea typeface="Calibri"/>
                <a:cs typeface="Calibri"/>
                <a:sym typeface="Calibri"/>
              </a:rPr>
              <a:t>Y4, Y5, Y6 Production	17th Dec (5.30-6.30pm) &amp; Thur 18th Dec (9.15-10.15am &amp; 2:00-3:00pm</a:t>
            </a:r>
            <a:br>
              <a:rPr lang="en" sz="1200">
                <a:latin typeface="Calibri"/>
                <a:ea typeface="Calibri"/>
                <a:cs typeface="Calibri"/>
                <a:sym typeface="Calibri"/>
              </a:rPr>
            </a:br>
            <a:r>
              <a:rPr b="1" lang="en" sz="1200">
                <a:latin typeface="Calibri"/>
                <a:ea typeface="Calibri"/>
                <a:cs typeface="Calibri"/>
                <a:sym typeface="Calibri"/>
              </a:rPr>
              <a:t>Last day of term   Friday 19th Dec </a:t>
            </a:r>
            <a:endParaRPr b="1" sz="1200">
              <a:latin typeface="Calibri"/>
              <a:ea typeface="Calibri"/>
              <a:cs typeface="Calibri"/>
              <a:sym typeface="Calibri"/>
            </a:endParaRPr>
          </a:p>
          <a:p>
            <a:pPr indent="0" lvl="0" marL="0" rtl="0" algn="l">
              <a:lnSpc>
                <a:spcPct val="107916"/>
              </a:lnSpc>
              <a:spcBef>
                <a:spcPts val="800"/>
              </a:spcBef>
              <a:spcAft>
                <a:spcPts val="0"/>
              </a:spcAft>
              <a:buNone/>
            </a:pPr>
            <a:r>
              <a:t/>
            </a:r>
            <a:endParaRPr sz="1200">
              <a:latin typeface="Calibri"/>
              <a:ea typeface="Calibri"/>
              <a:cs typeface="Calibri"/>
              <a:sym typeface="Calibri"/>
            </a:endParaRPr>
          </a:p>
          <a:p>
            <a:pPr indent="0" lvl="0" marL="0" rtl="0" algn="l">
              <a:spcBef>
                <a:spcPts val="800"/>
              </a:spcBef>
              <a:spcAft>
                <a:spcPts val="0"/>
              </a:spcAft>
              <a:buNone/>
            </a:pPr>
            <a:r>
              <a:t/>
            </a:r>
            <a:endParaRPr>
              <a:solidFill>
                <a:schemeClr val="lt2"/>
              </a:solidFill>
              <a:latin typeface="Roboto"/>
              <a:ea typeface="Roboto"/>
              <a:cs typeface="Roboto"/>
              <a:sym typeface="Roboto"/>
            </a:endParaRPr>
          </a:p>
        </p:txBody>
      </p:sp>
      <p:pic>
        <p:nvPicPr>
          <p:cNvPr id="129" name="Google Shape;129;p18" title="download.png"/>
          <p:cNvPicPr preferRelativeResize="0"/>
          <p:nvPr/>
        </p:nvPicPr>
        <p:blipFill>
          <a:blip r:embed="rId5">
            <a:alphaModFix/>
          </a:blip>
          <a:stretch>
            <a:fillRect/>
          </a:stretch>
        </p:blipFill>
        <p:spPr>
          <a:xfrm>
            <a:off x="4684433" y="1500175"/>
            <a:ext cx="3422675" cy="3422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9"/>
          <p:cNvSpPr txBox="1"/>
          <p:nvPr>
            <p:ph idx="1" type="body"/>
          </p:nvPr>
        </p:nvSpPr>
        <p:spPr>
          <a:xfrm>
            <a:off x="226075" y="1452950"/>
            <a:ext cx="2808000" cy="31635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sz="1400"/>
              <a:t>Contact us:</a:t>
            </a:r>
            <a:endParaRPr sz="1400"/>
          </a:p>
          <a:p>
            <a:pPr indent="0" lvl="0" marL="0" rtl="0" algn="l">
              <a:spcBef>
                <a:spcPts val="1600"/>
              </a:spcBef>
              <a:spcAft>
                <a:spcPts val="0"/>
              </a:spcAft>
              <a:buNone/>
            </a:pPr>
            <a:r>
              <a:rPr lang="en" sz="1400"/>
              <a:t>Cavalry Primary School</a:t>
            </a:r>
            <a:br>
              <a:rPr lang="en" sz="1400"/>
            </a:br>
            <a:r>
              <a:rPr lang="en" sz="1400"/>
              <a:t>Cavalry Drive</a:t>
            </a:r>
            <a:br>
              <a:rPr lang="en" sz="1400"/>
            </a:br>
            <a:r>
              <a:rPr lang="en" sz="1400"/>
              <a:t>March</a:t>
            </a:r>
            <a:br>
              <a:rPr lang="en" sz="1400"/>
            </a:br>
            <a:r>
              <a:rPr lang="en" sz="1400"/>
              <a:t>Cambridgeshire</a:t>
            </a:r>
            <a:br>
              <a:rPr lang="en" sz="1400"/>
            </a:br>
            <a:r>
              <a:rPr lang="en" sz="1400"/>
              <a:t>PE15 9EQ</a:t>
            </a:r>
            <a:endParaRPr sz="1400"/>
          </a:p>
          <a:p>
            <a:pPr indent="0" lvl="0" marL="0" rtl="0" algn="l">
              <a:spcBef>
                <a:spcPts val="1600"/>
              </a:spcBef>
              <a:spcAft>
                <a:spcPts val="0"/>
              </a:spcAft>
              <a:buNone/>
            </a:pPr>
            <a:r>
              <a:rPr lang="en" sz="1400" u="sng">
                <a:hlinkClick r:id="rId3"/>
              </a:rPr>
              <a:t>office@cavalryprimary.org</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Tel: 01354 652814</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a:solidFill>
                <a:srgbClr val="F9FAFB"/>
              </a:solidFill>
              <a:highlight>
                <a:srgbClr val="0F1C59"/>
              </a:highlight>
              <a:latin typeface="Arial"/>
              <a:ea typeface="Arial"/>
              <a:cs typeface="Arial"/>
              <a:sym typeface="Arial"/>
            </a:endParaRPr>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 </a:t>
            </a:r>
            <a:endParaRPr sz="1400"/>
          </a:p>
        </p:txBody>
      </p:sp>
      <p:pic>
        <p:nvPicPr>
          <p:cNvPr descr="Black and white upward shot of Golden Gate Bridge" id="135" name="Google Shape;135;p19"/>
          <p:cNvPicPr preferRelativeResize="0"/>
          <p:nvPr/>
        </p:nvPicPr>
        <p:blipFill rotWithShape="1">
          <a:blip r:embed="rId4">
            <a:alphaModFix/>
          </a:blip>
          <a:srcRect b="0" l="19071" r="4853" t="9"/>
          <a:stretch/>
        </p:blipFill>
        <p:spPr>
          <a:xfrm>
            <a:off x="3274676" y="0"/>
            <a:ext cx="5869325" cy="5143504"/>
          </a:xfrm>
          <a:prstGeom prst="rect">
            <a:avLst/>
          </a:prstGeom>
          <a:noFill/>
          <a:ln>
            <a:noFill/>
          </a:ln>
        </p:spPr>
      </p:pic>
      <p:pic>
        <p:nvPicPr>
          <p:cNvPr id="136" name="Google Shape;136;p19"/>
          <p:cNvPicPr preferRelativeResize="0"/>
          <p:nvPr/>
        </p:nvPicPr>
        <p:blipFill>
          <a:blip r:embed="rId5">
            <a:alphaModFix/>
          </a:blip>
          <a:stretch>
            <a:fillRect/>
          </a:stretch>
        </p:blipFill>
        <p:spPr>
          <a:xfrm flipH="1">
            <a:off x="1277850" y="238675"/>
            <a:ext cx="1150651" cy="1095299"/>
          </a:xfrm>
          <a:prstGeom prst="rect">
            <a:avLst/>
          </a:prstGeom>
          <a:noFill/>
          <a:ln>
            <a:noFill/>
          </a:ln>
        </p:spPr>
      </p:pic>
      <p:sp>
        <p:nvSpPr>
          <p:cNvPr id="137" name="Google Shape;137;p19"/>
          <p:cNvSpPr txBox="1"/>
          <p:nvPr/>
        </p:nvSpPr>
        <p:spPr>
          <a:xfrm>
            <a:off x="389075" y="560100"/>
            <a:ext cx="962100" cy="56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Roboto"/>
                <a:ea typeface="Roboto"/>
                <a:cs typeface="Roboto"/>
                <a:sym typeface="Roboto"/>
              </a:rPr>
              <a:t>Cavalry Website</a:t>
            </a:r>
            <a:endParaRPr sz="1500">
              <a:solidFill>
                <a:schemeClr val="lt1"/>
              </a:solidFill>
              <a:latin typeface="Roboto"/>
              <a:ea typeface="Roboto"/>
              <a:cs typeface="Roboto"/>
              <a:sym typeface="Roboto"/>
            </a:endParaRPr>
          </a:p>
        </p:txBody>
      </p:sp>
      <p:pic>
        <p:nvPicPr>
          <p:cNvPr id="138" name="Google Shape;138;p19"/>
          <p:cNvPicPr preferRelativeResize="0"/>
          <p:nvPr/>
        </p:nvPicPr>
        <p:blipFill>
          <a:blip r:embed="rId6">
            <a:alphaModFix/>
          </a:blip>
          <a:stretch>
            <a:fillRect/>
          </a:stretch>
        </p:blipFill>
        <p:spPr>
          <a:xfrm>
            <a:off x="3274675" y="0"/>
            <a:ext cx="5869325" cy="5143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