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embeddedFontLst>
    <p:embeddedFont>
      <p:font typeface="Robo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E583991-0B0D-45B5-9271-7F0670477C3B}">
  <a:tblStyle styleId="{5E583991-0B0D-45B5-9271-7F0670477C3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Roboto-regular.fntdata"/><Relationship Id="rId14" Type="http://schemas.openxmlformats.org/officeDocument/2006/relationships/slide" Target="slides/slide8.xml"/><Relationship Id="rId17" Type="http://schemas.openxmlformats.org/officeDocument/2006/relationships/font" Target="fonts/Roboto-italic.fntdata"/><Relationship Id="rId16" Type="http://schemas.openxmlformats.org/officeDocument/2006/relationships/font" Target="fonts/Roboto-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18" Type="http://schemas.openxmlformats.org/officeDocument/2006/relationships/font" Target="fonts/Roboto-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409b8f68b0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409b8f68b0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409b8f68b0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409b8f68b0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409b8f68b0a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409b8f68b0a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409b8f68b0a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409b8f68b0a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409b8f68b0a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409b8f68b0a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h58c9c9b833fbf3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h58c9c9b833fbf3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409b8f68b0a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409b8f68b0a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 Id="rId10" Type="http://schemas.openxmlformats.org/officeDocument/2006/relationships/image" Target="../media/image9.jpg"/><Relationship Id="rId9" Type="http://schemas.openxmlformats.org/officeDocument/2006/relationships/image" Target="../media/image15.jpg"/><Relationship Id="rId5" Type="http://schemas.openxmlformats.org/officeDocument/2006/relationships/image" Target="../media/image8.jpg"/><Relationship Id="rId6" Type="http://schemas.openxmlformats.org/officeDocument/2006/relationships/image" Target="../media/image10.jpg"/><Relationship Id="rId7" Type="http://schemas.openxmlformats.org/officeDocument/2006/relationships/image" Target="../media/image17.jpg"/><Relationship Id="rId8"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1.jpg"/><Relationship Id="rId6" Type="http://schemas.openxmlformats.org/officeDocument/2006/relationships/image" Target="../media/image24.jpg"/><Relationship Id="rId7" Type="http://schemas.openxmlformats.org/officeDocument/2006/relationships/image" Target="../media/image23.jpg"/><Relationship Id="rId8" Type="http://schemas.openxmlformats.org/officeDocument/2006/relationships/image" Target="../media/image2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4.jpg"/><Relationship Id="rId5" Type="http://schemas.openxmlformats.org/officeDocument/2006/relationships/image" Target="../media/image20.png"/><Relationship Id="rId6" Type="http://schemas.openxmlformats.org/officeDocument/2006/relationships/image" Target="../media/image22.png"/><Relationship Id="rId7" Type="http://schemas.openxmlformats.org/officeDocument/2006/relationships/image" Target="../media/image5.png"/><Relationship Id="rId8" Type="http://schemas.openxmlformats.org/officeDocument/2006/relationships/image" Target="../media/image1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hyperlink" Target="mailto:office@cavalryprimary.org" TargetMode="External"/><Relationship Id="rId6" Type="http://schemas.openxmlformats.org/officeDocument/2006/relationships/image" Target="../media/image11.jpg"/><Relationship Id="rId7"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2847" l="0" r="0" t="0"/>
          <a:stretch/>
        </p:blipFill>
        <p:spPr>
          <a:xfrm>
            <a:off x="152400" y="152400"/>
            <a:ext cx="1892498" cy="1821750"/>
          </a:xfrm>
          <a:prstGeom prst="rect">
            <a:avLst/>
          </a:prstGeom>
          <a:noFill/>
          <a:ln>
            <a:noFill/>
          </a:ln>
        </p:spPr>
      </p:pic>
      <p:sp>
        <p:nvSpPr>
          <p:cNvPr id="55" name="Google Shape;55;p13"/>
          <p:cNvSpPr/>
          <p:nvPr/>
        </p:nvSpPr>
        <p:spPr>
          <a:xfrm>
            <a:off x="2935250" y="152400"/>
            <a:ext cx="5402100" cy="60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 name="Google Shape;56;p13"/>
          <p:cNvSpPr txBox="1"/>
          <p:nvPr>
            <p:ph idx="1" type="subTitle"/>
          </p:nvPr>
        </p:nvSpPr>
        <p:spPr>
          <a:xfrm>
            <a:off x="2333750" y="269650"/>
            <a:ext cx="6605100" cy="5478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en-GB">
                <a:solidFill>
                  <a:schemeClr val="dk1"/>
                </a:solidFill>
              </a:rPr>
              <a:t>Newslett</a:t>
            </a:r>
            <a:r>
              <a:rPr b="1" lang="en-GB">
                <a:solidFill>
                  <a:schemeClr val="dk1"/>
                </a:solidFill>
              </a:rPr>
              <a:t>er 22/10/26</a:t>
            </a:r>
            <a:endParaRPr b="1">
              <a:solidFill>
                <a:schemeClr val="dk1"/>
              </a:solidFill>
            </a:endParaRPr>
          </a:p>
        </p:txBody>
      </p:sp>
      <p:sp>
        <p:nvSpPr>
          <p:cNvPr id="57" name="Google Shape;57;p13"/>
          <p:cNvSpPr txBox="1"/>
          <p:nvPr/>
        </p:nvSpPr>
        <p:spPr>
          <a:xfrm>
            <a:off x="2409800" y="1060950"/>
            <a:ext cx="6321300" cy="9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800">
                <a:solidFill>
                  <a:schemeClr val="dk1"/>
                </a:solidFill>
              </a:rPr>
              <a:t>The week after half term at a glance…</a:t>
            </a:r>
            <a:endParaRPr sz="2800">
              <a:solidFill>
                <a:schemeClr val="dk1"/>
              </a:solidFill>
            </a:endParaRPr>
          </a:p>
        </p:txBody>
      </p:sp>
      <p:sp>
        <p:nvSpPr>
          <p:cNvPr id="58" name="Google Shape;58;p13"/>
          <p:cNvSpPr/>
          <p:nvPr/>
        </p:nvSpPr>
        <p:spPr>
          <a:xfrm>
            <a:off x="599325" y="2141400"/>
            <a:ext cx="1892400" cy="2556600"/>
          </a:xfrm>
          <a:prstGeom prst="rect">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GB"/>
              <a:t>PTFA Meeting</a:t>
            </a:r>
            <a:endParaRPr/>
          </a:p>
          <a:p>
            <a:pPr indent="0" lvl="0" marL="0" rtl="0" algn="ctr">
              <a:spcBef>
                <a:spcPts val="0"/>
              </a:spcBef>
              <a:spcAft>
                <a:spcPts val="0"/>
              </a:spcAft>
              <a:buNone/>
            </a:pPr>
            <a:r>
              <a:rPr lang="en-GB"/>
              <a:t>Monday 2nd</a:t>
            </a:r>
            <a:endParaRPr/>
          </a:p>
          <a:p>
            <a:pPr indent="0" lvl="0" marL="0" rtl="0" algn="ctr">
              <a:spcBef>
                <a:spcPts val="0"/>
              </a:spcBef>
              <a:spcAft>
                <a:spcPts val="0"/>
              </a:spcAft>
              <a:buNone/>
            </a:pPr>
            <a:r>
              <a:rPr lang="en-GB"/>
              <a:t>5.15pm - 6.15pm</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GB"/>
              <a:t>Please come to the main school door. ALL WELCOME</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59" name="Google Shape;59;p13"/>
          <p:cNvSpPr/>
          <p:nvPr/>
        </p:nvSpPr>
        <p:spPr>
          <a:xfrm>
            <a:off x="2679150" y="2141400"/>
            <a:ext cx="1892400" cy="25566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GB"/>
              <a:t>FIRST SWIMMING session is on </a:t>
            </a:r>
            <a:endParaRPr/>
          </a:p>
          <a:p>
            <a:pPr indent="0" lvl="0" marL="0" rtl="0" algn="ctr">
              <a:spcBef>
                <a:spcPts val="0"/>
              </a:spcBef>
              <a:spcAft>
                <a:spcPts val="0"/>
              </a:spcAft>
              <a:buNone/>
            </a:pPr>
            <a:r>
              <a:rPr lang="en-GB"/>
              <a:t>Thursday 5th</a:t>
            </a:r>
            <a:endParaRPr/>
          </a:p>
          <a:p>
            <a:pPr indent="0" lvl="0" marL="0" rtl="0" algn="l">
              <a:spcBef>
                <a:spcPts val="0"/>
              </a:spcBef>
              <a:spcAft>
                <a:spcPts val="0"/>
              </a:spcAft>
              <a:buNone/>
            </a:pPr>
            <a:r>
              <a:t/>
            </a:r>
            <a:endParaRPr/>
          </a:p>
          <a:p>
            <a:pPr indent="0" lvl="0" marL="0" rtl="0" algn="ctr">
              <a:spcBef>
                <a:spcPts val="0"/>
              </a:spcBef>
              <a:spcAft>
                <a:spcPts val="0"/>
              </a:spcAft>
              <a:buNone/>
            </a:pPr>
            <a:r>
              <a:rPr lang="en-GB"/>
              <a:t>Don’t forget your swimming kit!</a:t>
            </a:r>
            <a:endParaRPr/>
          </a:p>
        </p:txBody>
      </p:sp>
      <p:sp>
        <p:nvSpPr>
          <p:cNvPr id="60" name="Google Shape;60;p13"/>
          <p:cNvSpPr/>
          <p:nvPr/>
        </p:nvSpPr>
        <p:spPr>
          <a:xfrm>
            <a:off x="4758975" y="2141400"/>
            <a:ext cx="1892400" cy="2556600"/>
          </a:xfrm>
          <a:prstGeom prst="rect">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Nursery Sponsored Welly Waddle</a:t>
            </a:r>
            <a:endParaRPr/>
          </a:p>
          <a:p>
            <a:pPr indent="0" lvl="0" marL="0" rtl="0" algn="ctr">
              <a:spcBef>
                <a:spcPts val="0"/>
              </a:spcBef>
              <a:spcAft>
                <a:spcPts val="0"/>
              </a:spcAft>
              <a:buNone/>
            </a:pPr>
            <a:r>
              <a:rPr lang="en-GB"/>
              <a:t>Wednesday 4th</a:t>
            </a:r>
            <a:endParaRPr/>
          </a:p>
          <a:p>
            <a:pPr indent="0" lvl="0" marL="0" rtl="0" algn="ctr">
              <a:spcBef>
                <a:spcPts val="0"/>
              </a:spcBef>
              <a:spcAft>
                <a:spcPts val="0"/>
              </a:spcAft>
              <a:buNone/>
            </a:pPr>
            <a:r>
              <a:rPr lang="en-GB"/>
              <a:t>9am - 9.45am</a:t>
            </a:r>
            <a:endParaRPr/>
          </a:p>
          <a:p>
            <a:pPr indent="0" lvl="0" marL="0" rtl="0" algn="ctr">
              <a:spcBef>
                <a:spcPts val="0"/>
              </a:spcBef>
              <a:spcAft>
                <a:spcPts val="0"/>
              </a:spcAft>
              <a:buNone/>
            </a:pPr>
            <a:r>
              <a:t/>
            </a:r>
            <a:endParaRPr/>
          </a:p>
        </p:txBody>
      </p:sp>
      <p:cxnSp>
        <p:nvCxnSpPr>
          <p:cNvPr id="61" name="Google Shape;61;p13"/>
          <p:cNvCxnSpPr/>
          <p:nvPr/>
        </p:nvCxnSpPr>
        <p:spPr>
          <a:xfrm>
            <a:off x="614175" y="2643575"/>
            <a:ext cx="1856400" cy="0"/>
          </a:xfrm>
          <a:prstGeom prst="straightConnector1">
            <a:avLst/>
          </a:prstGeom>
          <a:noFill/>
          <a:ln cap="flat" cmpd="sng" w="9525">
            <a:solidFill>
              <a:schemeClr val="dk2"/>
            </a:solidFill>
            <a:prstDash val="solid"/>
            <a:round/>
            <a:headEnd len="med" w="med" type="none"/>
            <a:tailEnd len="med" w="med" type="none"/>
          </a:ln>
        </p:spPr>
      </p:cxnSp>
      <p:cxnSp>
        <p:nvCxnSpPr>
          <p:cNvPr id="62" name="Google Shape;62;p13"/>
          <p:cNvCxnSpPr/>
          <p:nvPr/>
        </p:nvCxnSpPr>
        <p:spPr>
          <a:xfrm>
            <a:off x="2697150" y="2643575"/>
            <a:ext cx="1856400" cy="0"/>
          </a:xfrm>
          <a:prstGeom prst="straightConnector1">
            <a:avLst/>
          </a:prstGeom>
          <a:noFill/>
          <a:ln cap="flat" cmpd="sng" w="9525">
            <a:solidFill>
              <a:schemeClr val="dk2"/>
            </a:solidFill>
            <a:prstDash val="solid"/>
            <a:round/>
            <a:headEnd len="med" w="med" type="none"/>
            <a:tailEnd len="med" w="med" type="none"/>
          </a:ln>
        </p:spPr>
      </p:cxnSp>
      <p:cxnSp>
        <p:nvCxnSpPr>
          <p:cNvPr id="63" name="Google Shape;63;p13"/>
          <p:cNvCxnSpPr/>
          <p:nvPr/>
        </p:nvCxnSpPr>
        <p:spPr>
          <a:xfrm>
            <a:off x="4776975" y="2643575"/>
            <a:ext cx="1856400" cy="0"/>
          </a:xfrm>
          <a:prstGeom prst="straightConnector1">
            <a:avLst/>
          </a:prstGeom>
          <a:noFill/>
          <a:ln cap="flat" cmpd="sng" w="9525">
            <a:solidFill>
              <a:schemeClr val="dk2"/>
            </a:solidFill>
            <a:prstDash val="solid"/>
            <a:round/>
            <a:headEnd len="med" w="med" type="none"/>
            <a:tailEnd len="med" w="med" type="none"/>
          </a:ln>
        </p:spPr>
      </p:cxnSp>
      <p:sp>
        <p:nvSpPr>
          <p:cNvPr id="64" name="Google Shape;64;p13"/>
          <p:cNvSpPr txBox="1"/>
          <p:nvPr/>
        </p:nvSpPr>
        <p:spPr>
          <a:xfrm>
            <a:off x="644600" y="2171825"/>
            <a:ext cx="1765200" cy="471900"/>
          </a:xfrm>
          <a:prstGeom prst="rect">
            <a:avLst/>
          </a:prstGeom>
          <a:solidFill>
            <a:srgbClr val="C27BA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Whole school</a:t>
            </a:r>
            <a:endParaRPr b="1" sz="1800">
              <a:solidFill>
                <a:schemeClr val="dk1"/>
              </a:solidFill>
            </a:endParaRPr>
          </a:p>
        </p:txBody>
      </p:sp>
      <p:sp>
        <p:nvSpPr>
          <p:cNvPr id="65" name="Google Shape;65;p13"/>
          <p:cNvSpPr txBox="1"/>
          <p:nvPr/>
        </p:nvSpPr>
        <p:spPr>
          <a:xfrm>
            <a:off x="2742750" y="2171825"/>
            <a:ext cx="1765200" cy="4719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Year 3</a:t>
            </a:r>
            <a:endParaRPr b="1" sz="1800">
              <a:solidFill>
                <a:schemeClr val="dk1"/>
              </a:solidFill>
            </a:endParaRPr>
          </a:p>
        </p:txBody>
      </p:sp>
      <p:sp>
        <p:nvSpPr>
          <p:cNvPr id="66" name="Google Shape;66;p13"/>
          <p:cNvSpPr txBox="1"/>
          <p:nvPr/>
        </p:nvSpPr>
        <p:spPr>
          <a:xfrm>
            <a:off x="4822575" y="2171825"/>
            <a:ext cx="1765200" cy="471900"/>
          </a:xfrm>
          <a:prstGeom prst="rect">
            <a:avLst/>
          </a:prstGeom>
          <a:solidFill>
            <a:srgbClr val="FFFF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Nursery</a:t>
            </a:r>
            <a:endParaRPr b="1" sz="1800">
              <a:solidFill>
                <a:schemeClr val="dk1"/>
              </a:solidFill>
            </a:endParaRPr>
          </a:p>
        </p:txBody>
      </p:sp>
      <p:pic>
        <p:nvPicPr>
          <p:cNvPr id="67" name="Google Shape;67;p13" title="images.jpg"/>
          <p:cNvPicPr preferRelativeResize="0"/>
          <p:nvPr/>
        </p:nvPicPr>
        <p:blipFill>
          <a:blip r:embed="rId4">
            <a:alphaModFix/>
          </a:blip>
          <a:stretch>
            <a:fillRect/>
          </a:stretch>
        </p:blipFill>
        <p:spPr>
          <a:xfrm>
            <a:off x="5242406" y="3824550"/>
            <a:ext cx="925537" cy="873450"/>
          </a:xfrm>
          <a:prstGeom prst="rect">
            <a:avLst/>
          </a:prstGeom>
          <a:solidFill>
            <a:srgbClr val="FFE599"/>
          </a:solidFill>
          <a:ln>
            <a:noFill/>
          </a:ln>
        </p:spPr>
      </p:pic>
      <p:sp>
        <p:nvSpPr>
          <p:cNvPr id="68" name="Google Shape;68;p13"/>
          <p:cNvSpPr/>
          <p:nvPr/>
        </p:nvSpPr>
        <p:spPr>
          <a:xfrm>
            <a:off x="6856800" y="2141400"/>
            <a:ext cx="1892400" cy="2556600"/>
          </a:xfrm>
          <a:prstGeom prst="rect">
            <a:avLst/>
          </a:prstGeom>
          <a:solidFill>
            <a:srgbClr val="D9EAD3"/>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GB" sz="1300"/>
              <a:t>Residents of Aria Court will join us at Cavalry</a:t>
            </a:r>
            <a:endParaRPr sz="1300"/>
          </a:p>
          <a:p>
            <a:pPr indent="0" lvl="0" marL="0" rtl="0" algn="ctr">
              <a:spcBef>
                <a:spcPts val="0"/>
              </a:spcBef>
              <a:spcAft>
                <a:spcPts val="0"/>
              </a:spcAft>
              <a:buNone/>
            </a:pPr>
            <a:r>
              <a:rPr lang="en-GB" sz="1300"/>
              <a:t>Thursday 5th</a:t>
            </a:r>
            <a:br>
              <a:rPr lang="en-GB" sz="1300"/>
            </a:br>
            <a:endParaRPr sz="700"/>
          </a:p>
          <a:p>
            <a:pPr indent="0" lvl="0" marL="0" rtl="0" algn="ctr">
              <a:spcBef>
                <a:spcPts val="0"/>
              </a:spcBef>
              <a:spcAft>
                <a:spcPts val="0"/>
              </a:spcAft>
              <a:buNone/>
            </a:pPr>
            <a:r>
              <a:rPr lang="en-GB" sz="1200"/>
              <a:t>Please bring a small tupperware if you can, you’ll have treats to take home. </a:t>
            </a:r>
            <a:endParaRPr sz="1200"/>
          </a:p>
          <a:p>
            <a:pPr indent="0" lvl="0" marL="0" rtl="0" algn="ctr">
              <a:spcBef>
                <a:spcPts val="0"/>
              </a:spcBef>
              <a:spcAft>
                <a:spcPts val="0"/>
              </a:spcAft>
              <a:buNone/>
            </a:pPr>
            <a:r>
              <a:t/>
            </a:r>
            <a:endParaRPr/>
          </a:p>
        </p:txBody>
      </p:sp>
      <p:cxnSp>
        <p:nvCxnSpPr>
          <p:cNvPr id="69" name="Google Shape;69;p13"/>
          <p:cNvCxnSpPr/>
          <p:nvPr/>
        </p:nvCxnSpPr>
        <p:spPr>
          <a:xfrm>
            <a:off x="6874800" y="2643575"/>
            <a:ext cx="1856400" cy="0"/>
          </a:xfrm>
          <a:prstGeom prst="straightConnector1">
            <a:avLst/>
          </a:prstGeom>
          <a:noFill/>
          <a:ln cap="flat" cmpd="sng" w="9525">
            <a:solidFill>
              <a:srgbClr val="595959"/>
            </a:solidFill>
            <a:prstDash val="solid"/>
            <a:round/>
            <a:headEnd len="med" w="med" type="none"/>
            <a:tailEnd len="med" w="med" type="none"/>
          </a:ln>
        </p:spPr>
      </p:cxnSp>
      <p:sp>
        <p:nvSpPr>
          <p:cNvPr id="70" name="Google Shape;70;p13"/>
          <p:cNvSpPr txBox="1"/>
          <p:nvPr/>
        </p:nvSpPr>
        <p:spPr>
          <a:xfrm>
            <a:off x="6920400" y="2171825"/>
            <a:ext cx="1765200" cy="714300"/>
          </a:xfrm>
          <a:prstGeom prst="rect">
            <a:avLst/>
          </a:prstGeom>
          <a:solidFill>
            <a:srgbClr val="93C47D"/>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rgbClr val="000000"/>
                </a:solidFill>
              </a:rPr>
              <a:t>The Green Team</a:t>
            </a:r>
            <a:endParaRPr b="1" sz="18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4" name="Shape 74"/>
        <p:cNvGrpSpPr/>
        <p:nvPr/>
      </p:nvGrpSpPr>
      <p:grpSpPr>
        <a:xfrm>
          <a:off x="0" y="0"/>
          <a:ext cx="0" cy="0"/>
          <a:chOff x="0" y="0"/>
          <a:chExt cx="0" cy="0"/>
        </a:xfrm>
      </p:grpSpPr>
      <p:pic>
        <p:nvPicPr>
          <p:cNvPr id="75" name="Google Shape;75;p14"/>
          <p:cNvPicPr preferRelativeResize="0"/>
          <p:nvPr/>
        </p:nvPicPr>
        <p:blipFill rotWithShape="1">
          <a:blip r:embed="rId3">
            <a:alphaModFix/>
          </a:blip>
          <a:srcRect b="2847" l="0" r="0" t="0"/>
          <a:stretch/>
        </p:blipFill>
        <p:spPr>
          <a:xfrm>
            <a:off x="152400" y="152400"/>
            <a:ext cx="1199975" cy="1155125"/>
          </a:xfrm>
          <a:prstGeom prst="rect">
            <a:avLst/>
          </a:prstGeom>
          <a:noFill/>
          <a:ln>
            <a:noFill/>
          </a:ln>
        </p:spPr>
      </p:pic>
      <p:sp>
        <p:nvSpPr>
          <p:cNvPr id="76" name="Google Shape;76;p14"/>
          <p:cNvSpPr txBox="1"/>
          <p:nvPr/>
        </p:nvSpPr>
        <p:spPr>
          <a:xfrm>
            <a:off x="2679150" y="245075"/>
            <a:ext cx="5828400" cy="9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800">
                <a:solidFill>
                  <a:schemeClr val="dk1"/>
                </a:solidFill>
              </a:rPr>
              <a:t>Up and coming events…</a:t>
            </a:r>
            <a:endParaRPr sz="3800">
              <a:solidFill>
                <a:schemeClr val="dk1"/>
              </a:solidFill>
            </a:endParaRPr>
          </a:p>
        </p:txBody>
      </p:sp>
      <p:sp>
        <p:nvSpPr>
          <p:cNvPr id="77" name="Google Shape;77;p14"/>
          <p:cNvSpPr txBox="1"/>
          <p:nvPr/>
        </p:nvSpPr>
        <p:spPr>
          <a:xfrm>
            <a:off x="1352375" y="1307525"/>
            <a:ext cx="7239000" cy="497400"/>
          </a:xfrm>
          <a:prstGeom prst="rect">
            <a:avLst/>
          </a:prstGeom>
          <a:solidFill>
            <a:srgbClr val="C27BA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Whole school</a:t>
            </a:r>
            <a:endParaRPr b="1" sz="1800">
              <a:solidFill>
                <a:schemeClr val="dk1"/>
              </a:solidFill>
            </a:endParaRPr>
          </a:p>
        </p:txBody>
      </p:sp>
      <p:graphicFrame>
        <p:nvGraphicFramePr>
          <p:cNvPr id="78" name="Google Shape;78;p14"/>
          <p:cNvGraphicFramePr/>
          <p:nvPr/>
        </p:nvGraphicFramePr>
        <p:xfrm>
          <a:off x="1352375" y="1802150"/>
          <a:ext cx="3000000" cy="3000000"/>
        </p:xfrm>
        <a:graphic>
          <a:graphicData uri="http://schemas.openxmlformats.org/drawingml/2006/table">
            <a:tbl>
              <a:tblPr>
                <a:noFill/>
                <a:tableStyleId>{5E583991-0B0D-45B5-9271-7F0670477C3B}</a:tableStyleId>
              </a:tblPr>
              <a:tblGrid>
                <a:gridCol w="3619500"/>
                <a:gridCol w="3619500"/>
              </a:tblGrid>
              <a:tr h="381000">
                <a:tc>
                  <a:txBody>
                    <a:bodyPr/>
                    <a:lstStyle/>
                    <a:p>
                      <a:pPr indent="0" lvl="0" marL="0" rtl="0" algn="ctr">
                        <a:spcBef>
                          <a:spcPts val="0"/>
                        </a:spcBef>
                        <a:spcAft>
                          <a:spcPts val="0"/>
                        </a:spcAft>
                        <a:buClr>
                          <a:schemeClr val="dk1"/>
                        </a:buClr>
                        <a:buSzPts val="1100"/>
                        <a:buFont typeface="Arial"/>
                        <a:buNone/>
                      </a:pPr>
                      <a:r>
                        <a:rPr lang="en-GB">
                          <a:solidFill>
                            <a:schemeClr val="dk1"/>
                          </a:solidFill>
                        </a:rPr>
                        <a:t>PTFA Meeting</a:t>
                      </a:r>
                      <a:endParaRPr>
                        <a:solidFill>
                          <a:schemeClr val="dk1"/>
                        </a:solidFill>
                      </a:endParaRPr>
                    </a:p>
                    <a:p>
                      <a:pPr indent="0" lvl="0" marL="0" rtl="0" algn="ctr">
                        <a:spcBef>
                          <a:spcPts val="0"/>
                        </a:spcBef>
                        <a:spcAft>
                          <a:spcPts val="0"/>
                        </a:spcAft>
                        <a:buNone/>
                      </a:pPr>
                      <a:r>
                        <a:rPr lang="en-GB">
                          <a:solidFill>
                            <a:schemeClr val="dk1"/>
                          </a:solidFill>
                        </a:rPr>
                        <a:t>Monday 2nd November</a:t>
                      </a:r>
                      <a:endParaRPr>
                        <a:solidFill>
                          <a:schemeClr val="dk1"/>
                        </a:solidFill>
                      </a:endParaRPr>
                    </a:p>
                    <a:p>
                      <a:pPr indent="0" lvl="0" marL="0" rtl="0" algn="ctr">
                        <a:spcBef>
                          <a:spcPts val="0"/>
                        </a:spcBef>
                        <a:spcAft>
                          <a:spcPts val="0"/>
                        </a:spcAft>
                        <a:buNone/>
                      </a:pPr>
                      <a:r>
                        <a:rPr lang="en-GB">
                          <a:solidFill>
                            <a:schemeClr val="dk1"/>
                          </a:solidFill>
                        </a:rPr>
                        <a:t>5.15pm in school</a:t>
                      </a:r>
                      <a:endParaRPr>
                        <a:solidFill>
                          <a:schemeClr val="dk1"/>
                        </a:solidFill>
                      </a:endParaRPr>
                    </a:p>
                  </a:txBody>
                  <a:tcPr marT="91425" marB="91425" marR="91425" marL="91425">
                    <a:solidFill>
                      <a:srgbClr val="EAD1DC"/>
                    </a:solidFill>
                  </a:tcPr>
                </a:tc>
                <a:tc>
                  <a:txBody>
                    <a:bodyPr/>
                    <a:lstStyle/>
                    <a:p>
                      <a:pPr indent="0" lvl="0" marL="0" rtl="0" algn="l">
                        <a:spcBef>
                          <a:spcPts val="0"/>
                        </a:spcBef>
                        <a:spcAft>
                          <a:spcPts val="0"/>
                        </a:spcAft>
                        <a:buNone/>
                      </a:pPr>
                      <a:r>
                        <a:rPr lang="en-GB"/>
                        <a:t>Come along, find out what the PTFA will be doing next to support Cavalry. All Welcome!</a:t>
                      </a:r>
                      <a:endParaRPr/>
                    </a:p>
                  </a:txBody>
                  <a:tcPr marT="91425" marB="91425" marR="91425" marL="91425">
                    <a:solidFill>
                      <a:srgbClr val="EAD1DC"/>
                    </a:solidFill>
                  </a:tcPr>
                </a:tc>
              </a:tr>
              <a:tr h="502725">
                <a:tc>
                  <a:txBody>
                    <a:bodyPr/>
                    <a:lstStyle/>
                    <a:p>
                      <a:pPr indent="0" lvl="0" marL="0" rtl="0" algn="ctr">
                        <a:lnSpc>
                          <a:spcPct val="107916"/>
                        </a:lnSpc>
                        <a:spcBef>
                          <a:spcPts val="0"/>
                        </a:spcBef>
                        <a:spcAft>
                          <a:spcPts val="800"/>
                        </a:spcAft>
                        <a:buClr>
                          <a:schemeClr val="dk1"/>
                        </a:buClr>
                        <a:buSzPts val="1100"/>
                        <a:buFont typeface="Arial"/>
                        <a:buNone/>
                      </a:pPr>
                      <a:r>
                        <a:rPr lang="en-GB">
                          <a:solidFill>
                            <a:schemeClr val="dk1"/>
                          </a:solidFill>
                        </a:rPr>
                        <a:t>School Book Fair</a:t>
                      </a:r>
                      <a:br>
                        <a:rPr lang="en-GB">
                          <a:solidFill>
                            <a:schemeClr val="dk1"/>
                          </a:solidFill>
                        </a:rPr>
                      </a:br>
                      <a:r>
                        <a:rPr lang="en-GB">
                          <a:solidFill>
                            <a:schemeClr val="dk1"/>
                          </a:solidFill>
                        </a:rPr>
                        <a:t>Week beg 9th November</a:t>
                      </a:r>
                      <a:endParaRPr>
                        <a:solidFill>
                          <a:schemeClr val="dk1"/>
                        </a:solidFill>
                      </a:endParaRPr>
                    </a:p>
                  </a:txBody>
                  <a:tcPr marT="91425" marB="91425" marR="91425" marL="91425">
                    <a:solidFill>
                      <a:srgbClr val="EAD1DC"/>
                    </a:solidFill>
                  </a:tcPr>
                </a:tc>
                <a:tc>
                  <a:txBody>
                    <a:bodyPr/>
                    <a:lstStyle/>
                    <a:p>
                      <a:pPr indent="0" lvl="0" marL="0" rtl="0" algn="l">
                        <a:spcBef>
                          <a:spcPts val="0"/>
                        </a:spcBef>
                        <a:spcAft>
                          <a:spcPts val="0"/>
                        </a:spcAft>
                        <a:buNone/>
                      </a:pPr>
                      <a:r>
                        <a:rPr lang="en-GB"/>
                        <a:t>Parents and children will be given time to browse the books and place an order. </a:t>
                      </a:r>
                      <a:endParaRPr/>
                    </a:p>
                  </a:txBody>
                  <a:tcPr marT="91425" marB="91425" marR="91425" marL="91425">
                    <a:solidFill>
                      <a:srgbClr val="EAD1DC"/>
                    </a:solidFill>
                  </a:tcPr>
                </a:tc>
              </a:tr>
              <a:tr h="381000">
                <a:tc>
                  <a:txBody>
                    <a:bodyPr/>
                    <a:lstStyle/>
                    <a:p>
                      <a:pPr indent="0" lvl="0" marL="0" rtl="0" algn="ctr">
                        <a:lnSpc>
                          <a:spcPct val="107916"/>
                        </a:lnSpc>
                        <a:spcBef>
                          <a:spcPts val="0"/>
                        </a:spcBef>
                        <a:spcAft>
                          <a:spcPts val="800"/>
                        </a:spcAft>
                        <a:buClr>
                          <a:schemeClr val="dk1"/>
                        </a:buClr>
                        <a:buSzPts val="1100"/>
                        <a:buFont typeface="Arial"/>
                        <a:buNone/>
                      </a:pPr>
                      <a:r>
                        <a:rPr lang="en-GB">
                          <a:solidFill>
                            <a:schemeClr val="dk1"/>
                          </a:solidFill>
                        </a:rPr>
                        <a:t>Anti Bullying Week</a:t>
                      </a:r>
                      <a:br>
                        <a:rPr lang="en-GB">
                          <a:solidFill>
                            <a:schemeClr val="dk1"/>
                          </a:solidFill>
                        </a:rPr>
                      </a:br>
                      <a:r>
                        <a:rPr lang="en-GB">
                          <a:solidFill>
                            <a:schemeClr val="dk1"/>
                          </a:solidFill>
                        </a:rPr>
                        <a:t>Monday 16th-Friday 20th Nov</a:t>
                      </a:r>
                      <a:endParaRPr/>
                    </a:p>
                  </a:txBody>
                  <a:tcPr marT="91425" marB="91425" marR="91425" marL="91425">
                    <a:solidFill>
                      <a:srgbClr val="EAD1DC"/>
                    </a:solidFill>
                  </a:tcPr>
                </a:tc>
                <a:tc>
                  <a:txBody>
                    <a:bodyPr/>
                    <a:lstStyle/>
                    <a:p>
                      <a:pPr indent="0" lvl="0" marL="0" rtl="0" algn="l">
                        <a:spcBef>
                          <a:spcPts val="0"/>
                        </a:spcBef>
                        <a:spcAft>
                          <a:spcPts val="0"/>
                        </a:spcAft>
                        <a:buNone/>
                      </a:pPr>
                      <a:r>
                        <a:rPr lang="en-GB"/>
                        <a:t>Special events will take place </a:t>
                      </a:r>
                      <a:r>
                        <a:rPr lang="en-GB"/>
                        <a:t>during</a:t>
                      </a:r>
                      <a:r>
                        <a:rPr lang="en-GB"/>
                        <a:t> the week based around the importance of kindness and anti </a:t>
                      </a:r>
                      <a:r>
                        <a:rPr lang="en-GB"/>
                        <a:t>bullying.</a:t>
                      </a:r>
                      <a:endParaRPr/>
                    </a:p>
                  </a:txBody>
                  <a:tcPr marT="91425" marB="91425" marR="91425" marL="91425">
                    <a:solidFill>
                      <a:srgbClr val="EAD1DC"/>
                    </a:solidFill>
                  </a:tcPr>
                </a:tc>
              </a:tr>
              <a:tr h="381000">
                <a:tc>
                  <a:txBody>
                    <a:bodyPr/>
                    <a:lstStyle/>
                    <a:p>
                      <a:pPr indent="0" lvl="0" marL="0" rtl="0" algn="ctr">
                        <a:lnSpc>
                          <a:spcPct val="107916"/>
                        </a:lnSpc>
                        <a:spcBef>
                          <a:spcPts val="0"/>
                        </a:spcBef>
                        <a:spcAft>
                          <a:spcPts val="800"/>
                        </a:spcAft>
                        <a:buClr>
                          <a:schemeClr val="dk1"/>
                        </a:buClr>
                        <a:buSzPts val="1100"/>
                        <a:buFont typeface="Arial"/>
                        <a:buNone/>
                      </a:pPr>
                      <a:r>
                        <a:rPr lang="en-GB">
                          <a:solidFill>
                            <a:schemeClr val="dk1"/>
                          </a:solidFill>
                        </a:rPr>
                        <a:t>Children in Need</a:t>
                      </a:r>
                      <a:br>
                        <a:rPr lang="en-GB">
                          <a:solidFill>
                            <a:schemeClr val="dk1"/>
                          </a:solidFill>
                        </a:rPr>
                      </a:br>
                      <a:r>
                        <a:rPr lang="en-GB">
                          <a:solidFill>
                            <a:schemeClr val="dk1"/>
                          </a:solidFill>
                        </a:rPr>
                        <a:t>Friday 20th November</a:t>
                      </a:r>
                      <a:endParaRPr>
                        <a:solidFill>
                          <a:schemeClr val="dk1"/>
                        </a:solidFill>
                      </a:endParaRPr>
                    </a:p>
                  </a:txBody>
                  <a:tcPr marT="91425" marB="91425" marR="91425" marL="91425">
                    <a:solidFill>
                      <a:srgbClr val="EAD1DC"/>
                    </a:solidFill>
                  </a:tcPr>
                </a:tc>
                <a:tc>
                  <a:txBody>
                    <a:bodyPr/>
                    <a:lstStyle/>
                    <a:p>
                      <a:pPr indent="0" lvl="0" marL="0" rtl="0" algn="l">
                        <a:spcBef>
                          <a:spcPts val="0"/>
                        </a:spcBef>
                        <a:spcAft>
                          <a:spcPts val="0"/>
                        </a:spcAft>
                        <a:buNone/>
                      </a:pPr>
                      <a:r>
                        <a:rPr lang="en-GB"/>
                        <a:t>A letter with more information about our Children in Need event will be sent out soon. </a:t>
                      </a:r>
                      <a:endParaRPr/>
                    </a:p>
                  </a:txBody>
                  <a:tcPr marT="91425" marB="91425" marR="91425" marL="91425">
                    <a:solidFill>
                      <a:srgbClr val="EAD1DC"/>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82" name="Shape 82"/>
        <p:cNvGrpSpPr/>
        <p:nvPr/>
      </p:nvGrpSpPr>
      <p:grpSpPr>
        <a:xfrm>
          <a:off x="0" y="0"/>
          <a:ext cx="0" cy="0"/>
          <a:chOff x="0" y="0"/>
          <a:chExt cx="0" cy="0"/>
        </a:xfrm>
      </p:grpSpPr>
      <p:pic>
        <p:nvPicPr>
          <p:cNvPr id="83" name="Google Shape;83;p15"/>
          <p:cNvPicPr preferRelativeResize="0"/>
          <p:nvPr/>
        </p:nvPicPr>
        <p:blipFill rotWithShape="1">
          <a:blip r:embed="rId3">
            <a:alphaModFix/>
          </a:blip>
          <a:srcRect b="2847" l="0" r="0" t="0"/>
          <a:stretch/>
        </p:blipFill>
        <p:spPr>
          <a:xfrm>
            <a:off x="152400" y="152400"/>
            <a:ext cx="1892498" cy="1821750"/>
          </a:xfrm>
          <a:prstGeom prst="rect">
            <a:avLst/>
          </a:prstGeom>
          <a:noFill/>
          <a:ln>
            <a:noFill/>
          </a:ln>
        </p:spPr>
      </p:pic>
      <p:pic>
        <p:nvPicPr>
          <p:cNvPr id="84" name="Google Shape;84;p15"/>
          <p:cNvPicPr preferRelativeResize="0"/>
          <p:nvPr/>
        </p:nvPicPr>
        <p:blipFill>
          <a:blip r:embed="rId4">
            <a:alphaModFix/>
          </a:blip>
          <a:stretch>
            <a:fillRect/>
          </a:stretch>
        </p:blipFill>
        <p:spPr>
          <a:xfrm>
            <a:off x="2191325" y="152400"/>
            <a:ext cx="4261627" cy="1065400"/>
          </a:xfrm>
          <a:prstGeom prst="rect">
            <a:avLst/>
          </a:prstGeom>
          <a:noFill/>
          <a:ln>
            <a:noFill/>
          </a:ln>
        </p:spPr>
      </p:pic>
      <p:sp>
        <p:nvSpPr>
          <p:cNvPr id="85" name="Google Shape;85;p15"/>
          <p:cNvSpPr txBox="1"/>
          <p:nvPr/>
        </p:nvSpPr>
        <p:spPr>
          <a:xfrm>
            <a:off x="3794600" y="604450"/>
            <a:ext cx="1339200" cy="30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t>Nursery</a:t>
            </a:r>
            <a:endParaRPr sz="1800"/>
          </a:p>
        </p:txBody>
      </p:sp>
      <p:sp>
        <p:nvSpPr>
          <p:cNvPr id="86" name="Google Shape;86;p15"/>
          <p:cNvSpPr/>
          <p:nvPr/>
        </p:nvSpPr>
        <p:spPr>
          <a:xfrm>
            <a:off x="2275625" y="1256175"/>
            <a:ext cx="4064700" cy="1821900"/>
          </a:xfrm>
          <a:prstGeom prst="rect">
            <a:avLst/>
          </a:prstGeom>
          <a:solidFill>
            <a:srgbClr val="FCE5CD"/>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1200"/>
              </a:spcBef>
              <a:spcAft>
                <a:spcPts val="0"/>
              </a:spcAft>
              <a:buNone/>
            </a:pPr>
            <a:r>
              <a:t/>
            </a:r>
            <a:endParaRPr sz="1300"/>
          </a:p>
          <a:p>
            <a:pPr indent="0" lvl="0" marL="0" rtl="0" algn="l">
              <a:lnSpc>
                <a:spcPct val="115000"/>
              </a:lnSpc>
              <a:spcBef>
                <a:spcPts val="1200"/>
              </a:spcBef>
              <a:spcAft>
                <a:spcPts val="0"/>
              </a:spcAft>
              <a:buNone/>
            </a:pPr>
            <a:r>
              <a:t/>
            </a:r>
            <a:endParaRPr sz="1300"/>
          </a:p>
          <a:p>
            <a:pPr indent="0" lvl="0" marL="0" rtl="0" algn="l">
              <a:lnSpc>
                <a:spcPct val="115000"/>
              </a:lnSpc>
              <a:spcBef>
                <a:spcPts val="1200"/>
              </a:spcBef>
              <a:spcAft>
                <a:spcPts val="0"/>
              </a:spcAft>
              <a:buNone/>
            </a:pPr>
            <a:r>
              <a:t/>
            </a:r>
            <a:endParaRPr sz="1300"/>
          </a:p>
          <a:p>
            <a:pPr indent="0" lvl="0" marL="0" rtl="0" algn="l">
              <a:lnSpc>
                <a:spcPct val="115000"/>
              </a:lnSpc>
              <a:spcBef>
                <a:spcPts val="1200"/>
              </a:spcBef>
              <a:spcAft>
                <a:spcPts val="0"/>
              </a:spcAft>
              <a:buNone/>
            </a:pPr>
            <a:r>
              <a:t/>
            </a:r>
            <a:endParaRPr sz="1300"/>
          </a:p>
          <a:p>
            <a:pPr indent="0" lvl="0" marL="0" rtl="0" algn="l">
              <a:lnSpc>
                <a:spcPct val="115000"/>
              </a:lnSpc>
              <a:spcBef>
                <a:spcPts val="1200"/>
              </a:spcBef>
              <a:spcAft>
                <a:spcPts val="0"/>
              </a:spcAft>
              <a:buNone/>
            </a:pPr>
            <a:r>
              <a:t/>
            </a:r>
            <a:endParaRPr sz="1300"/>
          </a:p>
          <a:p>
            <a:pPr indent="0" lvl="0" marL="0" rtl="0" algn="l">
              <a:lnSpc>
                <a:spcPct val="115000"/>
              </a:lnSpc>
              <a:spcBef>
                <a:spcPts val="1200"/>
              </a:spcBef>
              <a:spcAft>
                <a:spcPts val="0"/>
              </a:spcAft>
              <a:buNone/>
            </a:pPr>
            <a:r>
              <a:rPr lang="en-GB" sz="1300"/>
              <a:t>We are reading Anansi the Spider. The children have been learning how to use a ruler to draw straight lines then curved lines to create a spider’s web.</a:t>
            </a:r>
            <a:endParaRPr sz="1300"/>
          </a:p>
          <a:p>
            <a:pPr indent="0" lvl="0" marL="0" rtl="0" algn="l">
              <a:lnSpc>
                <a:spcPct val="115000"/>
              </a:lnSpc>
              <a:spcBef>
                <a:spcPts val="1200"/>
              </a:spcBef>
              <a:spcAft>
                <a:spcPts val="0"/>
              </a:spcAft>
              <a:buNone/>
            </a:pPr>
            <a:r>
              <a:rPr lang="en-GB" sz="1300"/>
              <a:t>Outside we have been looking at the work of Andy Goldsworthy before creating our own autumn inspired </a:t>
            </a:r>
            <a:r>
              <a:rPr lang="en-GB" sz="1300"/>
              <a:t>transient</a:t>
            </a:r>
            <a:r>
              <a:rPr lang="en-GB" sz="1300"/>
              <a:t> art.</a:t>
            </a:r>
            <a:endParaRPr sz="1300"/>
          </a:p>
          <a:p>
            <a:pPr indent="0" lvl="0" marL="0" rtl="0" algn="l">
              <a:lnSpc>
                <a:spcPct val="115000"/>
              </a:lnSpc>
              <a:spcBef>
                <a:spcPts val="1200"/>
              </a:spcBef>
              <a:spcAft>
                <a:spcPts val="0"/>
              </a:spcAft>
              <a:buNone/>
            </a:pPr>
            <a:r>
              <a:t/>
            </a:r>
            <a:endParaRPr sz="1300"/>
          </a:p>
          <a:p>
            <a:pPr indent="0" lvl="0" marL="0" rtl="0" algn="l">
              <a:lnSpc>
                <a:spcPct val="115000"/>
              </a:lnSpc>
              <a:spcBef>
                <a:spcPts val="1200"/>
              </a:spcBef>
              <a:spcAft>
                <a:spcPts val="0"/>
              </a:spcAft>
              <a:buNone/>
            </a:pPr>
            <a:r>
              <a:t/>
            </a:r>
            <a:endParaRPr sz="1300"/>
          </a:p>
          <a:p>
            <a:pPr indent="0" lvl="0" marL="0" rtl="0" algn="l">
              <a:lnSpc>
                <a:spcPct val="115000"/>
              </a:lnSpc>
              <a:spcBef>
                <a:spcPts val="1200"/>
              </a:spcBef>
              <a:spcAft>
                <a:spcPts val="0"/>
              </a:spcAft>
              <a:buNone/>
            </a:pPr>
            <a:r>
              <a:t/>
            </a:r>
            <a:endParaRPr sz="1300"/>
          </a:p>
          <a:p>
            <a:pPr indent="0" lvl="0" marL="0" rtl="0" algn="l">
              <a:lnSpc>
                <a:spcPct val="115000"/>
              </a:lnSpc>
              <a:spcBef>
                <a:spcPts val="1200"/>
              </a:spcBef>
              <a:spcAft>
                <a:spcPts val="0"/>
              </a:spcAft>
              <a:buNone/>
            </a:pPr>
            <a:r>
              <a:t/>
            </a:r>
            <a:endParaRPr sz="1300">
              <a:solidFill>
                <a:srgbClr val="000000"/>
              </a:solidFill>
            </a:endParaRPr>
          </a:p>
          <a:p>
            <a:pPr indent="0" lvl="0" marL="0" rtl="0" algn="l">
              <a:lnSpc>
                <a:spcPct val="115000"/>
              </a:lnSpc>
              <a:spcBef>
                <a:spcPts val="1200"/>
              </a:spcBef>
              <a:spcAft>
                <a:spcPts val="0"/>
              </a:spcAft>
              <a:buClr>
                <a:srgbClr val="000000"/>
              </a:buClr>
              <a:buSzPts val="1200"/>
              <a:buFont typeface="Roboto"/>
              <a:buNone/>
            </a:pPr>
            <a:r>
              <a:t/>
            </a:r>
            <a:endParaRPr sz="1200">
              <a:solidFill>
                <a:srgbClr val="000000"/>
              </a:solidFill>
              <a:latin typeface="Roboto"/>
              <a:ea typeface="Roboto"/>
              <a:cs typeface="Roboto"/>
              <a:sym typeface="Roboto"/>
            </a:endParaRPr>
          </a:p>
          <a:p>
            <a:pPr indent="0" lvl="0" marL="0" rtl="0" algn="ctr">
              <a:spcBef>
                <a:spcPts val="900"/>
              </a:spcBef>
              <a:spcAft>
                <a:spcPts val="0"/>
              </a:spcAft>
              <a:buNone/>
            </a:pPr>
            <a:r>
              <a:t/>
            </a:r>
            <a:endParaRPr/>
          </a:p>
        </p:txBody>
      </p:sp>
      <p:pic>
        <p:nvPicPr>
          <p:cNvPr id="87" name="Google Shape;87;p15" title="DSC01269.JPG"/>
          <p:cNvPicPr preferRelativeResize="0"/>
          <p:nvPr/>
        </p:nvPicPr>
        <p:blipFill rotWithShape="1">
          <a:blip r:embed="rId5">
            <a:alphaModFix/>
          </a:blip>
          <a:srcRect b="0" l="46407" r="0" t="0"/>
          <a:stretch/>
        </p:blipFill>
        <p:spPr>
          <a:xfrm>
            <a:off x="7737300" y="152400"/>
            <a:ext cx="1257467" cy="1760625"/>
          </a:xfrm>
          <a:prstGeom prst="rect">
            <a:avLst/>
          </a:prstGeom>
          <a:solidFill>
            <a:srgbClr val="FCE5CD"/>
          </a:solidFill>
          <a:ln>
            <a:noFill/>
          </a:ln>
        </p:spPr>
      </p:pic>
      <p:pic>
        <p:nvPicPr>
          <p:cNvPr id="88" name="Google Shape;88;p15" title="DSC01275.JPG"/>
          <p:cNvPicPr preferRelativeResize="0"/>
          <p:nvPr/>
        </p:nvPicPr>
        <p:blipFill rotWithShape="1">
          <a:blip r:embed="rId6">
            <a:alphaModFix/>
          </a:blip>
          <a:srcRect b="9182" l="27143" r="31618" t="0"/>
          <a:stretch/>
        </p:blipFill>
        <p:spPr>
          <a:xfrm>
            <a:off x="6562412" y="152400"/>
            <a:ext cx="1065417" cy="1760625"/>
          </a:xfrm>
          <a:prstGeom prst="rect">
            <a:avLst/>
          </a:prstGeom>
          <a:solidFill>
            <a:srgbClr val="FCE5CD"/>
          </a:solidFill>
          <a:ln>
            <a:noFill/>
          </a:ln>
        </p:spPr>
      </p:pic>
      <p:pic>
        <p:nvPicPr>
          <p:cNvPr id="89" name="Google Shape;89;p15" title="DSC01267.JPG"/>
          <p:cNvPicPr preferRelativeResize="0"/>
          <p:nvPr/>
        </p:nvPicPr>
        <p:blipFill rotWithShape="1">
          <a:blip r:embed="rId7">
            <a:alphaModFix/>
          </a:blip>
          <a:srcRect b="0" l="0" r="44638" t="0"/>
          <a:stretch/>
        </p:blipFill>
        <p:spPr>
          <a:xfrm>
            <a:off x="2763025" y="3184050"/>
            <a:ext cx="1298975" cy="1760625"/>
          </a:xfrm>
          <a:prstGeom prst="rect">
            <a:avLst/>
          </a:prstGeom>
          <a:solidFill>
            <a:srgbClr val="FCE5CD"/>
          </a:solidFill>
          <a:ln>
            <a:noFill/>
          </a:ln>
        </p:spPr>
      </p:pic>
      <p:pic>
        <p:nvPicPr>
          <p:cNvPr id="90" name="Google Shape;90;p15" title="DSC01271.JPG"/>
          <p:cNvPicPr preferRelativeResize="0"/>
          <p:nvPr/>
        </p:nvPicPr>
        <p:blipFill rotWithShape="1">
          <a:blip r:embed="rId8">
            <a:alphaModFix/>
          </a:blip>
          <a:srcRect b="-2210" l="14888" r="30335" t="8568"/>
          <a:stretch/>
        </p:blipFill>
        <p:spPr>
          <a:xfrm>
            <a:off x="4439259" y="3184050"/>
            <a:ext cx="1372539" cy="1760625"/>
          </a:xfrm>
          <a:prstGeom prst="rect">
            <a:avLst/>
          </a:prstGeom>
          <a:noFill/>
          <a:ln>
            <a:noFill/>
          </a:ln>
        </p:spPr>
      </p:pic>
      <p:pic>
        <p:nvPicPr>
          <p:cNvPr id="91" name="Google Shape;91;p15" title="DSCF3773.JPG"/>
          <p:cNvPicPr preferRelativeResize="0"/>
          <p:nvPr/>
        </p:nvPicPr>
        <p:blipFill>
          <a:blip r:embed="rId9">
            <a:alphaModFix/>
          </a:blip>
          <a:stretch>
            <a:fillRect/>
          </a:stretch>
        </p:blipFill>
        <p:spPr>
          <a:xfrm rot="5400000">
            <a:off x="-186016" y="2617435"/>
            <a:ext cx="2665651" cy="1988826"/>
          </a:xfrm>
          <a:prstGeom prst="rect">
            <a:avLst/>
          </a:prstGeom>
          <a:noFill/>
          <a:ln>
            <a:noFill/>
          </a:ln>
        </p:spPr>
      </p:pic>
      <p:pic>
        <p:nvPicPr>
          <p:cNvPr id="92" name="Google Shape;92;p15" title="DSCF3776.JPG"/>
          <p:cNvPicPr preferRelativeResize="0"/>
          <p:nvPr/>
        </p:nvPicPr>
        <p:blipFill>
          <a:blip r:embed="rId10">
            <a:alphaModFix/>
          </a:blip>
          <a:stretch>
            <a:fillRect/>
          </a:stretch>
        </p:blipFill>
        <p:spPr>
          <a:xfrm rot="5400000">
            <a:off x="6341124" y="2373264"/>
            <a:ext cx="2834877" cy="2392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96" name="Shape 96"/>
        <p:cNvGrpSpPr/>
        <p:nvPr/>
      </p:nvGrpSpPr>
      <p:grpSpPr>
        <a:xfrm>
          <a:off x="0" y="0"/>
          <a:ext cx="0" cy="0"/>
          <a:chOff x="0" y="0"/>
          <a:chExt cx="0" cy="0"/>
        </a:xfrm>
      </p:grpSpPr>
      <p:pic>
        <p:nvPicPr>
          <p:cNvPr id="97" name="Google Shape;97;p16"/>
          <p:cNvPicPr preferRelativeResize="0"/>
          <p:nvPr/>
        </p:nvPicPr>
        <p:blipFill rotWithShape="1">
          <a:blip r:embed="rId3">
            <a:alphaModFix/>
          </a:blip>
          <a:srcRect b="2847" l="0" r="0" t="0"/>
          <a:stretch/>
        </p:blipFill>
        <p:spPr>
          <a:xfrm>
            <a:off x="70175" y="103413"/>
            <a:ext cx="1208550" cy="1163375"/>
          </a:xfrm>
          <a:prstGeom prst="rect">
            <a:avLst/>
          </a:prstGeom>
          <a:noFill/>
          <a:ln>
            <a:noFill/>
          </a:ln>
        </p:spPr>
      </p:pic>
      <p:pic>
        <p:nvPicPr>
          <p:cNvPr id="98" name="Google Shape;98;p16"/>
          <p:cNvPicPr preferRelativeResize="0"/>
          <p:nvPr/>
        </p:nvPicPr>
        <p:blipFill>
          <a:blip r:embed="rId4">
            <a:alphaModFix/>
          </a:blip>
          <a:stretch>
            <a:fillRect/>
          </a:stretch>
        </p:blipFill>
        <p:spPr>
          <a:xfrm>
            <a:off x="4784600" y="152413"/>
            <a:ext cx="4261627" cy="1065400"/>
          </a:xfrm>
          <a:prstGeom prst="rect">
            <a:avLst/>
          </a:prstGeom>
          <a:noFill/>
          <a:ln>
            <a:noFill/>
          </a:ln>
        </p:spPr>
      </p:pic>
      <p:sp>
        <p:nvSpPr>
          <p:cNvPr id="99" name="Google Shape;99;p16"/>
          <p:cNvSpPr txBox="1"/>
          <p:nvPr/>
        </p:nvSpPr>
        <p:spPr>
          <a:xfrm>
            <a:off x="6364750" y="640650"/>
            <a:ext cx="1101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chemeClr val="dk1"/>
                </a:solidFill>
              </a:rPr>
              <a:t>Year 3</a:t>
            </a:r>
            <a:endParaRPr sz="1800">
              <a:solidFill>
                <a:schemeClr val="dk1"/>
              </a:solidFill>
            </a:endParaRPr>
          </a:p>
        </p:txBody>
      </p:sp>
      <p:pic>
        <p:nvPicPr>
          <p:cNvPr id="100" name="Google Shape;100;p16" title="IMG_6911.JPG"/>
          <p:cNvPicPr preferRelativeResize="0"/>
          <p:nvPr/>
        </p:nvPicPr>
        <p:blipFill rotWithShape="1">
          <a:blip r:embed="rId5">
            <a:alphaModFix/>
          </a:blip>
          <a:srcRect b="4444" l="1757" r="3295" t="3922"/>
          <a:stretch/>
        </p:blipFill>
        <p:spPr>
          <a:xfrm>
            <a:off x="6454647" y="1574067"/>
            <a:ext cx="2623724" cy="1898926"/>
          </a:xfrm>
          <a:prstGeom prst="rect">
            <a:avLst/>
          </a:prstGeom>
          <a:noFill/>
          <a:ln>
            <a:noFill/>
          </a:ln>
        </p:spPr>
      </p:pic>
      <p:pic>
        <p:nvPicPr>
          <p:cNvPr id="101" name="Google Shape;101;p16" title="IMG_6913.JPG"/>
          <p:cNvPicPr preferRelativeResize="0"/>
          <p:nvPr/>
        </p:nvPicPr>
        <p:blipFill rotWithShape="1">
          <a:blip r:embed="rId6">
            <a:alphaModFix/>
          </a:blip>
          <a:srcRect b="1555" l="3866" r="6222" t="4230"/>
          <a:stretch/>
        </p:blipFill>
        <p:spPr>
          <a:xfrm rot="5400000">
            <a:off x="1835798" y="232624"/>
            <a:ext cx="2405326" cy="3360527"/>
          </a:xfrm>
          <a:prstGeom prst="rect">
            <a:avLst/>
          </a:prstGeom>
          <a:noFill/>
          <a:ln>
            <a:noFill/>
          </a:ln>
        </p:spPr>
      </p:pic>
      <p:pic>
        <p:nvPicPr>
          <p:cNvPr id="102" name="Google Shape;102;p16" title="IMG_6910.JPG"/>
          <p:cNvPicPr preferRelativeResize="0"/>
          <p:nvPr/>
        </p:nvPicPr>
        <p:blipFill rotWithShape="1">
          <a:blip r:embed="rId7">
            <a:alphaModFix/>
          </a:blip>
          <a:srcRect b="7150" l="6208" r="3824" t="4690"/>
          <a:stretch/>
        </p:blipFill>
        <p:spPr>
          <a:xfrm>
            <a:off x="4922719" y="2653618"/>
            <a:ext cx="2488340" cy="1828800"/>
          </a:xfrm>
          <a:prstGeom prst="rect">
            <a:avLst/>
          </a:prstGeom>
          <a:noFill/>
          <a:ln>
            <a:noFill/>
          </a:ln>
        </p:spPr>
      </p:pic>
      <p:pic>
        <p:nvPicPr>
          <p:cNvPr id="103" name="Google Shape;103;p16" title="IMG_6909.JPG"/>
          <p:cNvPicPr preferRelativeResize="0"/>
          <p:nvPr/>
        </p:nvPicPr>
        <p:blipFill rotWithShape="1">
          <a:blip r:embed="rId8">
            <a:alphaModFix/>
          </a:blip>
          <a:srcRect b="9744" l="5241" r="6677" t="5085"/>
          <a:stretch/>
        </p:blipFill>
        <p:spPr>
          <a:xfrm>
            <a:off x="2764150" y="3274528"/>
            <a:ext cx="2488351" cy="1804673"/>
          </a:xfrm>
          <a:prstGeom prst="rect">
            <a:avLst/>
          </a:prstGeom>
          <a:noFill/>
          <a:ln>
            <a:noFill/>
          </a:ln>
        </p:spPr>
      </p:pic>
      <p:sp>
        <p:nvSpPr>
          <p:cNvPr id="104" name="Google Shape;104;p16"/>
          <p:cNvSpPr txBox="1"/>
          <p:nvPr/>
        </p:nvSpPr>
        <p:spPr>
          <a:xfrm>
            <a:off x="134575" y="3266550"/>
            <a:ext cx="2488500" cy="18048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chemeClr val="dk2"/>
                </a:solidFill>
              </a:rPr>
              <a:t>In English, Year 3 have been reading a lovely story called ‘The Tin Forest’ by Helen Ward. We have been writing setting </a:t>
            </a:r>
            <a:r>
              <a:rPr lang="en-GB" sz="1200">
                <a:solidFill>
                  <a:schemeClr val="dk2"/>
                </a:solidFill>
              </a:rPr>
              <a:t>descriptions</a:t>
            </a:r>
            <a:r>
              <a:rPr lang="en-GB" sz="1200">
                <a:solidFill>
                  <a:schemeClr val="dk2"/>
                </a:solidFill>
              </a:rPr>
              <a:t> based on the beautiful illustrations in the book; we then went on to paint our own versions of ‘Tiger in a Tropical Storm’ by Henri Rousseau.</a:t>
            </a:r>
            <a:endParaRPr sz="12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08" name="Shape 108"/>
        <p:cNvGrpSpPr/>
        <p:nvPr/>
      </p:nvGrpSpPr>
      <p:grpSpPr>
        <a:xfrm>
          <a:off x="0" y="0"/>
          <a:ext cx="0" cy="0"/>
          <a:chOff x="0" y="0"/>
          <a:chExt cx="0" cy="0"/>
        </a:xfrm>
      </p:grpSpPr>
      <p:pic>
        <p:nvPicPr>
          <p:cNvPr id="109" name="Google Shape;109;p17"/>
          <p:cNvPicPr preferRelativeResize="0"/>
          <p:nvPr/>
        </p:nvPicPr>
        <p:blipFill rotWithShape="1">
          <a:blip r:embed="rId3">
            <a:alphaModFix/>
          </a:blip>
          <a:srcRect b="2847" l="0" r="0" t="0"/>
          <a:stretch/>
        </p:blipFill>
        <p:spPr>
          <a:xfrm>
            <a:off x="228500" y="152400"/>
            <a:ext cx="963950" cy="927925"/>
          </a:xfrm>
          <a:prstGeom prst="rect">
            <a:avLst/>
          </a:prstGeom>
          <a:noFill/>
          <a:ln>
            <a:noFill/>
          </a:ln>
        </p:spPr>
      </p:pic>
      <p:sp>
        <p:nvSpPr>
          <p:cNvPr id="110" name="Google Shape;110;p17"/>
          <p:cNvSpPr txBox="1"/>
          <p:nvPr/>
        </p:nvSpPr>
        <p:spPr>
          <a:xfrm>
            <a:off x="1922875" y="334813"/>
            <a:ext cx="6178200" cy="5631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300">
                <a:solidFill>
                  <a:schemeClr val="dk1"/>
                </a:solidFill>
              </a:rPr>
              <a:t>What can you do at </a:t>
            </a:r>
            <a:r>
              <a:rPr lang="en-GB" sz="2300">
                <a:solidFill>
                  <a:schemeClr val="dk1"/>
                </a:solidFill>
              </a:rPr>
              <a:t>home</a:t>
            </a:r>
            <a:r>
              <a:rPr lang="en-GB" sz="2300">
                <a:solidFill>
                  <a:schemeClr val="dk1"/>
                </a:solidFill>
              </a:rPr>
              <a:t> to support learning? </a:t>
            </a:r>
            <a:endParaRPr sz="2300">
              <a:solidFill>
                <a:schemeClr val="dk1"/>
              </a:solidFill>
            </a:endParaRPr>
          </a:p>
        </p:txBody>
      </p:sp>
      <p:sp>
        <p:nvSpPr>
          <p:cNvPr id="111" name="Google Shape;111;p17"/>
          <p:cNvSpPr/>
          <p:nvPr/>
        </p:nvSpPr>
        <p:spPr>
          <a:xfrm>
            <a:off x="4706575" y="1213200"/>
            <a:ext cx="4307700" cy="3774000"/>
          </a:xfrm>
          <a:prstGeom prst="rect">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t/>
            </a:r>
            <a:endParaRPr b="1" sz="13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GB" sz="1300">
                <a:solidFill>
                  <a:schemeClr val="dk1"/>
                </a:solidFill>
              </a:rPr>
              <a:t>🌟 What Difference Does Reading Make to a Child’s Language Skills?</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GB" sz="1100">
                <a:solidFill>
                  <a:schemeClr val="dk1"/>
                </a:solidFill>
              </a:rPr>
              <a:t>Vocabulary Explosion</a:t>
            </a:r>
            <a:r>
              <a:rPr lang="en-GB" sz="1100">
                <a:solidFill>
                  <a:schemeClr val="dk1"/>
                </a:solidFill>
              </a:rPr>
              <a:t> Children’s books contain 50% more rare or rare-context words than everyday adult conversation or TV shows. Daily reading rapidly expands the words your child knows and uses.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Stronger Reading &amp; Writing Fundamentals</a:t>
            </a:r>
            <a:r>
              <a:rPr lang="en-GB" sz="1100">
                <a:solidFill>
                  <a:schemeClr val="dk1"/>
                </a:solidFill>
              </a:rPr>
              <a:t> Hearing fluent reading helps children recognize sentence structure, grammar, and punctuation patterns naturally, making their own speaking, writing and independent reading much stronger.</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Deeper Comprehension &amp; Critical Thinking</a:t>
            </a:r>
            <a:r>
              <a:rPr lang="en-GB" sz="1100">
                <a:solidFill>
                  <a:schemeClr val="dk1"/>
                </a:solidFill>
              </a:rPr>
              <a:t> Discussing stories together teaches children to predict outcomes, understand cause-and-effect, and analyze characters' choices.</a:t>
            </a:r>
            <a:endParaRPr sz="1100">
              <a:solidFill>
                <a:schemeClr val="dk1"/>
              </a:solidFill>
            </a:endParaRPr>
          </a:p>
          <a:p>
            <a:pPr indent="0" lvl="0" marL="0" rtl="0" algn="ctr">
              <a:spcBef>
                <a:spcPts val="1200"/>
              </a:spcBef>
              <a:spcAft>
                <a:spcPts val="0"/>
              </a:spcAft>
              <a:buNone/>
            </a:pPr>
            <a:r>
              <a:t/>
            </a:r>
            <a:endParaRPr/>
          </a:p>
        </p:txBody>
      </p:sp>
      <p:sp>
        <p:nvSpPr>
          <p:cNvPr id="112" name="Google Shape;112;p17"/>
          <p:cNvSpPr txBox="1"/>
          <p:nvPr/>
        </p:nvSpPr>
        <p:spPr>
          <a:xfrm>
            <a:off x="5133175" y="1213125"/>
            <a:ext cx="3454500" cy="30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Great Talking!</a:t>
            </a:r>
            <a:endParaRPr b="1" sz="1800">
              <a:solidFill>
                <a:schemeClr val="dk1"/>
              </a:solidFill>
            </a:endParaRPr>
          </a:p>
        </p:txBody>
      </p:sp>
      <p:sp>
        <p:nvSpPr>
          <p:cNvPr id="113" name="Google Shape;113;p17"/>
          <p:cNvSpPr/>
          <p:nvPr/>
        </p:nvSpPr>
        <p:spPr>
          <a:xfrm>
            <a:off x="264175" y="1213125"/>
            <a:ext cx="4307700" cy="3774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4" name="Google Shape;114;p17" title="images.jpg"/>
          <p:cNvPicPr preferRelativeResize="0"/>
          <p:nvPr/>
        </p:nvPicPr>
        <p:blipFill>
          <a:blip r:embed="rId4">
            <a:alphaModFix/>
          </a:blip>
          <a:stretch>
            <a:fillRect/>
          </a:stretch>
        </p:blipFill>
        <p:spPr>
          <a:xfrm>
            <a:off x="545163" y="2163700"/>
            <a:ext cx="3745725" cy="2818100"/>
          </a:xfrm>
          <a:prstGeom prst="rect">
            <a:avLst/>
          </a:prstGeom>
          <a:noFill/>
          <a:ln>
            <a:noFill/>
          </a:ln>
        </p:spPr>
      </p:pic>
      <p:sp>
        <p:nvSpPr>
          <p:cNvPr id="115" name="Google Shape;115;p17"/>
          <p:cNvSpPr txBox="1"/>
          <p:nvPr/>
        </p:nvSpPr>
        <p:spPr>
          <a:xfrm>
            <a:off x="264175" y="1235800"/>
            <a:ext cx="4307700" cy="9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600"/>
              <a:t>Please make sure your child continues to read during the holiday, complete their </a:t>
            </a:r>
            <a:endParaRPr sz="1600"/>
          </a:p>
          <a:p>
            <a:pPr indent="0" lvl="0" marL="0" rtl="0" algn="ctr">
              <a:spcBef>
                <a:spcPts val="0"/>
              </a:spcBef>
              <a:spcAft>
                <a:spcPts val="0"/>
              </a:spcAft>
              <a:buNone/>
            </a:pPr>
            <a:r>
              <a:rPr lang="en-GB" sz="1600"/>
              <a:t>TTRS and Century</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19" name="Shape 119"/>
        <p:cNvGrpSpPr/>
        <p:nvPr/>
      </p:nvGrpSpPr>
      <p:grpSpPr>
        <a:xfrm>
          <a:off x="0" y="0"/>
          <a:ext cx="0" cy="0"/>
          <a:chOff x="0" y="0"/>
          <a:chExt cx="0" cy="0"/>
        </a:xfrm>
      </p:grpSpPr>
      <p:grpSp>
        <p:nvGrpSpPr>
          <p:cNvPr id="120" name="Google Shape;120;p18"/>
          <p:cNvGrpSpPr/>
          <p:nvPr/>
        </p:nvGrpSpPr>
        <p:grpSpPr>
          <a:xfrm>
            <a:off x="152400" y="0"/>
            <a:ext cx="8839200" cy="5143500"/>
            <a:chOff x="152400" y="0"/>
            <a:chExt cx="8839200" cy="5143500"/>
          </a:xfrm>
        </p:grpSpPr>
        <p:pic>
          <p:nvPicPr>
            <p:cNvPr id="121" name="Google Shape;121;p18"/>
            <p:cNvPicPr preferRelativeResize="0"/>
            <p:nvPr/>
          </p:nvPicPr>
          <p:blipFill>
            <a:blip r:embed="rId3">
              <a:alphaModFix/>
            </a:blip>
            <a:stretch>
              <a:fillRect/>
            </a:stretch>
          </p:blipFill>
          <p:spPr>
            <a:xfrm>
              <a:off x="152400" y="152400"/>
              <a:ext cx="826700" cy="4838702"/>
            </a:xfrm>
            <a:prstGeom prst="rect">
              <a:avLst/>
            </a:prstGeom>
            <a:noFill/>
            <a:ln>
              <a:noFill/>
            </a:ln>
          </p:spPr>
        </p:pic>
        <p:sp>
          <p:nvSpPr>
            <p:cNvPr id="122" name="Google Shape;122;p18"/>
            <p:cNvSpPr txBox="1"/>
            <p:nvPr/>
          </p:nvSpPr>
          <p:spPr>
            <a:xfrm>
              <a:off x="1148975" y="152400"/>
              <a:ext cx="3238500" cy="1785600"/>
            </a:xfrm>
            <a:prstGeom prst="rect">
              <a:avLst/>
            </a:prstGeom>
            <a:solidFill>
              <a:srgbClr val="FFFFFF"/>
            </a:solidFill>
            <a:ln cap="flat" cmpd="sng" w="952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000000"/>
                  </a:solidFill>
                </a:rPr>
                <a:t>Word Wizard</a:t>
              </a:r>
              <a:r>
                <a:rPr b="1" lang="en-GB" sz="1800"/>
                <a:t> Winners</a:t>
              </a:r>
              <a:r>
                <a:rPr b="1" lang="en-GB" sz="1800">
                  <a:solidFill>
                    <a:srgbClr val="000000"/>
                  </a:solidFill>
                </a:rPr>
                <a:t>:</a:t>
              </a:r>
              <a:endParaRPr b="1" sz="1800"/>
            </a:p>
            <a:p>
              <a:pPr indent="0" lvl="0" marL="0" rtl="0" algn="l">
                <a:spcBef>
                  <a:spcPts val="0"/>
                </a:spcBef>
                <a:spcAft>
                  <a:spcPts val="0"/>
                </a:spcAft>
                <a:buNone/>
              </a:pPr>
              <a:r>
                <a:rPr b="1" lang="en-GB" sz="1800"/>
                <a:t>Year 4 - Class 9 78,640</a:t>
              </a:r>
              <a:endParaRPr b="1" sz="1800"/>
            </a:p>
            <a:p>
              <a:pPr indent="0" lvl="0" marL="0" rtl="0" algn="l">
                <a:spcBef>
                  <a:spcPts val="0"/>
                </a:spcBef>
                <a:spcAft>
                  <a:spcPts val="0"/>
                </a:spcAft>
                <a:buNone/>
              </a:pPr>
              <a:r>
                <a:rPr b="1" lang="en-GB" sz="1800"/>
                <a:t>Year 5 - Class 11 369,345</a:t>
              </a:r>
              <a:endParaRPr b="1" sz="1800"/>
            </a:p>
            <a:p>
              <a:pPr indent="0" lvl="0" marL="0" rtl="0" algn="l">
                <a:spcBef>
                  <a:spcPts val="0"/>
                </a:spcBef>
                <a:spcAft>
                  <a:spcPts val="0"/>
                </a:spcAft>
                <a:buNone/>
              </a:pPr>
              <a:r>
                <a:rPr b="1" lang="en-GB" sz="1800"/>
                <a:t>Year 6 - Class 13 675, 784</a:t>
              </a:r>
              <a:endParaRPr b="1" sz="18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pic>
          <p:nvPicPr>
            <p:cNvPr id="123" name="Google Shape;123;p18"/>
            <p:cNvPicPr preferRelativeResize="0"/>
            <p:nvPr/>
          </p:nvPicPr>
          <p:blipFill>
            <a:blip r:embed="rId4">
              <a:alphaModFix/>
            </a:blip>
            <a:stretch>
              <a:fillRect/>
            </a:stretch>
          </p:blipFill>
          <p:spPr>
            <a:xfrm>
              <a:off x="2524900" y="1607971"/>
              <a:ext cx="397705" cy="606925"/>
            </a:xfrm>
            <a:prstGeom prst="rect">
              <a:avLst/>
            </a:prstGeom>
            <a:noFill/>
            <a:ln>
              <a:noFill/>
            </a:ln>
          </p:spPr>
        </p:pic>
        <p:pic>
          <p:nvPicPr>
            <p:cNvPr id="124" name="Google Shape;124;p18"/>
            <p:cNvPicPr preferRelativeResize="0"/>
            <p:nvPr/>
          </p:nvPicPr>
          <p:blipFill>
            <a:blip r:embed="rId5">
              <a:alphaModFix/>
            </a:blip>
            <a:stretch>
              <a:fillRect/>
            </a:stretch>
          </p:blipFill>
          <p:spPr>
            <a:xfrm>
              <a:off x="1145575" y="2249800"/>
              <a:ext cx="3260402" cy="2880300"/>
            </a:xfrm>
            <a:prstGeom prst="rect">
              <a:avLst/>
            </a:prstGeom>
            <a:noFill/>
            <a:ln>
              <a:noFill/>
            </a:ln>
          </p:spPr>
        </p:pic>
        <p:pic>
          <p:nvPicPr>
            <p:cNvPr id="125" name="Google Shape;125;p18"/>
            <p:cNvPicPr preferRelativeResize="0"/>
            <p:nvPr/>
          </p:nvPicPr>
          <p:blipFill>
            <a:blip r:embed="rId6">
              <a:alphaModFix/>
            </a:blip>
            <a:stretch>
              <a:fillRect/>
            </a:stretch>
          </p:blipFill>
          <p:spPr>
            <a:xfrm>
              <a:off x="7277100" y="0"/>
              <a:ext cx="1714500" cy="5143500"/>
            </a:xfrm>
            <a:prstGeom prst="rect">
              <a:avLst/>
            </a:prstGeom>
            <a:noFill/>
            <a:ln>
              <a:noFill/>
            </a:ln>
          </p:spPr>
        </p:pic>
        <p:sp>
          <p:nvSpPr>
            <p:cNvPr id="126" name="Google Shape;126;p18"/>
            <p:cNvSpPr txBox="1"/>
            <p:nvPr/>
          </p:nvSpPr>
          <p:spPr>
            <a:xfrm>
              <a:off x="4557350" y="152400"/>
              <a:ext cx="2597100" cy="38295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737373"/>
                </a:solidFill>
                <a:latin typeface="Roboto"/>
                <a:ea typeface="Roboto"/>
                <a:cs typeface="Roboto"/>
                <a:sym typeface="Roboto"/>
              </a:endParaRPr>
            </a:p>
          </p:txBody>
        </p:sp>
        <p:pic>
          <p:nvPicPr>
            <p:cNvPr id="127" name="Google Shape;127;p18"/>
            <p:cNvPicPr preferRelativeResize="0"/>
            <p:nvPr/>
          </p:nvPicPr>
          <p:blipFill>
            <a:blip r:embed="rId7">
              <a:alphaModFix/>
            </a:blip>
            <a:stretch>
              <a:fillRect/>
            </a:stretch>
          </p:blipFill>
          <p:spPr>
            <a:xfrm>
              <a:off x="4603412" y="229087"/>
              <a:ext cx="2457500" cy="760375"/>
            </a:xfrm>
            <a:prstGeom prst="rect">
              <a:avLst/>
            </a:prstGeom>
            <a:noFill/>
            <a:ln>
              <a:noFill/>
            </a:ln>
          </p:spPr>
        </p:pic>
        <p:sp>
          <p:nvSpPr>
            <p:cNvPr id="128" name="Google Shape;128;p18"/>
            <p:cNvSpPr txBox="1"/>
            <p:nvPr/>
          </p:nvSpPr>
          <p:spPr>
            <a:xfrm>
              <a:off x="4690700" y="989450"/>
              <a:ext cx="2274300" cy="28803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latin typeface="Roboto"/>
                  <a:ea typeface="Roboto"/>
                  <a:cs typeface="Roboto"/>
                  <a:sym typeface="Roboto"/>
                </a:rPr>
                <a:t>Fred says ‘Well done’ to all of KS1 - you have done amazing phonics this half term and made super progress with your sounds and reading - keep it up! </a:t>
              </a:r>
              <a:endParaRPr sz="1700">
                <a:latin typeface="Roboto"/>
                <a:ea typeface="Roboto"/>
                <a:cs typeface="Roboto"/>
                <a:sym typeface="Roboto"/>
              </a:endParaRPr>
            </a:p>
          </p:txBody>
        </p:sp>
        <p:sp>
          <p:nvSpPr>
            <p:cNvPr id="129" name="Google Shape;129;p18"/>
            <p:cNvSpPr txBox="1"/>
            <p:nvPr/>
          </p:nvSpPr>
          <p:spPr>
            <a:xfrm>
              <a:off x="2524900" y="3149750"/>
              <a:ext cx="1402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grpSp>
      <p:sp>
        <p:nvSpPr>
          <p:cNvPr id="130" name="Google Shape;130;p18"/>
          <p:cNvSpPr txBox="1"/>
          <p:nvPr/>
        </p:nvSpPr>
        <p:spPr>
          <a:xfrm>
            <a:off x="7242750" y="810900"/>
            <a:ext cx="1749000" cy="79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Mrs Monk recommends </a:t>
            </a:r>
            <a:r>
              <a:rPr i="1" lang="en-GB" sz="1100">
                <a:solidFill>
                  <a:srgbClr val="555555"/>
                </a:solidFill>
                <a:highlight>
                  <a:srgbClr val="FFFFFF"/>
                </a:highlight>
                <a:latin typeface="Roboto"/>
                <a:ea typeface="Roboto"/>
                <a:cs typeface="Roboto"/>
                <a:sym typeface="Roboto"/>
              </a:rPr>
              <a:t>Danny the Champion of the World</a:t>
            </a:r>
            <a:r>
              <a:rPr lang="en-GB" sz="1100">
                <a:solidFill>
                  <a:srgbClr val="555555"/>
                </a:solidFill>
                <a:highlight>
                  <a:srgbClr val="FFFFFF"/>
                </a:highlight>
                <a:latin typeface="Roboto"/>
                <a:ea typeface="Roboto"/>
                <a:cs typeface="Roboto"/>
                <a:sym typeface="Roboto"/>
              </a:rPr>
              <a:t> by Roald Dahl is a warm, funny, and surprisingly tender adventure about a nine-year-old boy who lives alone with his father in a gypsy caravan behind their filling station — and who discovers that his beloved, seemingly perfect father has a magnificent secret.</a:t>
            </a:r>
            <a:endParaRPr sz="1100">
              <a:solidFill>
                <a:srgbClr val="555555"/>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100">
              <a:solidFill>
                <a:srgbClr val="555555"/>
              </a:solidFill>
              <a:highlight>
                <a:srgbClr val="FFFFFF"/>
              </a:highlight>
              <a:latin typeface="Roboto"/>
              <a:ea typeface="Roboto"/>
              <a:cs typeface="Roboto"/>
              <a:sym typeface="Roboto"/>
            </a:endParaRPr>
          </a:p>
        </p:txBody>
      </p:sp>
      <p:sp>
        <p:nvSpPr>
          <p:cNvPr id="131" name="Google Shape;131;p18"/>
          <p:cNvSpPr txBox="1"/>
          <p:nvPr/>
        </p:nvSpPr>
        <p:spPr>
          <a:xfrm>
            <a:off x="1389800" y="2990200"/>
            <a:ext cx="27912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1"/>
                </a:solidFill>
              </a:rPr>
              <a:t>Miss Udy recommends </a:t>
            </a:r>
            <a:endParaRPr>
              <a:solidFill>
                <a:schemeClr val="dk1"/>
              </a:solidFill>
            </a:endParaRPr>
          </a:p>
          <a:p>
            <a:pPr indent="0" lvl="0" marL="0" rtl="0" algn="l">
              <a:spcBef>
                <a:spcPts val="0"/>
              </a:spcBef>
              <a:spcAft>
                <a:spcPts val="0"/>
              </a:spcAft>
              <a:buNone/>
            </a:pPr>
            <a:r>
              <a:rPr b="1" i="1" lang="en-GB" sz="1100">
                <a:solidFill>
                  <a:schemeClr val="dk1"/>
                </a:solidFill>
              </a:rPr>
              <a:t>Be Kind</a:t>
            </a:r>
            <a:r>
              <a:rPr lang="en-GB" sz="1100">
                <a:solidFill>
                  <a:schemeClr val="dk1"/>
                </a:solidFill>
              </a:rPr>
              <a:t> by Pat Zietlow Miller</a:t>
            </a:r>
            <a:endParaRPr sz="1100">
              <a:solidFill>
                <a:schemeClr val="dk1"/>
              </a:solidFill>
            </a:endParaRPr>
          </a:p>
          <a:p>
            <a:pPr indent="0" lvl="0" marL="0" rtl="0" algn="l">
              <a:spcBef>
                <a:spcPts val="0"/>
              </a:spcBef>
              <a:spcAft>
                <a:spcPts val="0"/>
              </a:spcAft>
              <a:buNone/>
            </a:pPr>
            <a:r>
              <a:rPr lang="en-GB" sz="1100">
                <a:solidFill>
                  <a:schemeClr val="dk1"/>
                </a:solidFill>
              </a:rPr>
              <a:t>It is a picture book about a young girl who ponders what "kindness" really means after her classmate, Tanisha, spills grape juice on her dress. It shows that kindness doesn't require grand gestures.</a:t>
            </a:r>
            <a:endParaRPr>
              <a:solidFill>
                <a:schemeClr val="dk1"/>
              </a:solidFill>
            </a:endParaRPr>
          </a:p>
        </p:txBody>
      </p:sp>
      <p:pic>
        <p:nvPicPr>
          <p:cNvPr id="132" name="Google Shape;132;p18" title="IMG_1697.jpeg"/>
          <p:cNvPicPr preferRelativeResize="0"/>
          <p:nvPr/>
        </p:nvPicPr>
        <p:blipFill>
          <a:blip r:embed="rId8">
            <a:alphaModFix/>
          </a:blip>
          <a:stretch>
            <a:fillRect/>
          </a:stretch>
        </p:blipFill>
        <p:spPr>
          <a:xfrm>
            <a:off x="7598296" y="3572751"/>
            <a:ext cx="1037904" cy="15707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36" name="Shape 136"/>
        <p:cNvGrpSpPr/>
        <p:nvPr/>
      </p:nvGrpSpPr>
      <p:grpSpPr>
        <a:xfrm>
          <a:off x="0" y="0"/>
          <a:ext cx="0" cy="0"/>
          <a:chOff x="0" y="0"/>
          <a:chExt cx="0" cy="0"/>
        </a:xfrm>
      </p:grpSpPr>
      <p:pic>
        <p:nvPicPr>
          <p:cNvPr id="137" name="Google Shape;137;p19"/>
          <p:cNvPicPr preferRelativeResize="0"/>
          <p:nvPr/>
        </p:nvPicPr>
        <p:blipFill rotWithShape="1">
          <a:blip r:embed="rId3">
            <a:alphaModFix/>
          </a:blip>
          <a:srcRect b="2847" l="0" r="0" t="0"/>
          <a:stretch/>
        </p:blipFill>
        <p:spPr>
          <a:xfrm>
            <a:off x="152400" y="152400"/>
            <a:ext cx="1892498" cy="1821750"/>
          </a:xfrm>
          <a:prstGeom prst="rect">
            <a:avLst/>
          </a:prstGeom>
          <a:noFill/>
          <a:ln>
            <a:noFill/>
          </a:ln>
        </p:spPr>
      </p:pic>
      <p:sp>
        <p:nvSpPr>
          <p:cNvPr id="138" name="Google Shape;138;p19"/>
          <p:cNvSpPr txBox="1"/>
          <p:nvPr/>
        </p:nvSpPr>
        <p:spPr>
          <a:xfrm>
            <a:off x="2158888" y="224000"/>
            <a:ext cx="3657300" cy="6696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t>Spotlight on attendance</a:t>
            </a:r>
            <a:endParaRPr b="1" sz="2400"/>
          </a:p>
        </p:txBody>
      </p:sp>
      <p:sp>
        <p:nvSpPr>
          <p:cNvPr id="139" name="Google Shape;139;p19"/>
          <p:cNvSpPr txBox="1"/>
          <p:nvPr/>
        </p:nvSpPr>
        <p:spPr>
          <a:xfrm>
            <a:off x="5930200" y="0"/>
            <a:ext cx="2922300" cy="1693200"/>
          </a:xfrm>
          <a:prstGeom prst="rect">
            <a:avLst/>
          </a:prstGeom>
          <a:solidFill>
            <a:srgbClr val="00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800">
              <a:solidFill>
                <a:srgbClr val="0277BD"/>
              </a:solidFill>
              <a:latin typeface="Roboto"/>
              <a:ea typeface="Roboto"/>
              <a:cs typeface="Roboto"/>
              <a:sym typeface="Roboto"/>
            </a:endParaRPr>
          </a:p>
          <a:p>
            <a:pPr indent="0" lvl="0" marL="0" rtl="0" algn="l">
              <a:spcBef>
                <a:spcPts val="0"/>
              </a:spcBef>
              <a:spcAft>
                <a:spcPts val="0"/>
              </a:spcAft>
              <a:buNone/>
            </a:pPr>
            <a:r>
              <a:t/>
            </a:r>
            <a:endParaRPr sz="1800">
              <a:solidFill>
                <a:srgbClr val="737373"/>
              </a:solidFill>
              <a:latin typeface="Roboto"/>
              <a:ea typeface="Roboto"/>
              <a:cs typeface="Roboto"/>
              <a:sym typeface="Roboto"/>
            </a:endParaRPr>
          </a:p>
          <a:p>
            <a:pPr indent="0" lvl="0" marL="0" rtl="0" algn="ctr">
              <a:spcBef>
                <a:spcPts val="0"/>
              </a:spcBef>
              <a:spcAft>
                <a:spcPts val="0"/>
              </a:spcAft>
              <a:buNone/>
            </a:pPr>
            <a:r>
              <a:t/>
            </a:r>
            <a:endParaRPr sz="1800">
              <a:solidFill>
                <a:srgbClr val="0000FF"/>
              </a:solidFill>
              <a:latin typeface="Roboto"/>
              <a:ea typeface="Roboto"/>
              <a:cs typeface="Roboto"/>
              <a:sym typeface="Roboto"/>
            </a:endParaRPr>
          </a:p>
        </p:txBody>
      </p:sp>
      <p:sp>
        <p:nvSpPr>
          <p:cNvPr id="140" name="Google Shape;140;p19"/>
          <p:cNvSpPr txBox="1"/>
          <p:nvPr/>
        </p:nvSpPr>
        <p:spPr>
          <a:xfrm>
            <a:off x="5930200" y="87750"/>
            <a:ext cx="30510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1"/>
                </a:solidFill>
                <a:latin typeface="Roboto"/>
                <a:ea typeface="Roboto"/>
                <a:cs typeface="Roboto"/>
                <a:sym typeface="Roboto"/>
              </a:rPr>
              <a:t>We are aiming for 97% attendance.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rPr lang="en-GB">
                <a:solidFill>
                  <a:schemeClr val="dk1"/>
                </a:solidFill>
                <a:latin typeface="Roboto"/>
                <a:ea typeface="Roboto"/>
                <a:cs typeface="Roboto"/>
                <a:sym typeface="Roboto"/>
              </a:rPr>
              <a:t>This week, our classes with the highest attendance are…</a:t>
            </a:r>
            <a:endParaRPr>
              <a:solidFill>
                <a:schemeClr val="dk1"/>
              </a:solidFill>
              <a:latin typeface="Roboto"/>
              <a:ea typeface="Roboto"/>
              <a:cs typeface="Roboto"/>
              <a:sym typeface="Roboto"/>
            </a:endParaRPr>
          </a:p>
          <a:p>
            <a:pPr indent="0" lvl="0" marL="0" rtl="0" algn="l">
              <a:spcBef>
                <a:spcPts val="0"/>
              </a:spcBef>
              <a:spcAft>
                <a:spcPts val="0"/>
              </a:spcAft>
              <a:buNone/>
            </a:pPr>
            <a:r>
              <a:rPr lang="en-GB">
                <a:solidFill>
                  <a:schemeClr val="dk1"/>
                </a:solidFill>
                <a:latin typeface="Roboto"/>
                <a:ea typeface="Roboto"/>
                <a:cs typeface="Roboto"/>
                <a:sym typeface="Roboto"/>
              </a:rPr>
              <a:t>KS1 - Class  4    96.64%</a:t>
            </a:r>
            <a:br>
              <a:rPr lang="en-GB">
                <a:solidFill>
                  <a:schemeClr val="dk1"/>
                </a:solidFill>
                <a:latin typeface="Roboto"/>
                <a:ea typeface="Roboto"/>
                <a:cs typeface="Roboto"/>
                <a:sym typeface="Roboto"/>
              </a:rPr>
            </a:br>
            <a:r>
              <a:rPr lang="en-GB">
                <a:solidFill>
                  <a:schemeClr val="dk1"/>
                </a:solidFill>
                <a:latin typeface="Roboto"/>
                <a:ea typeface="Roboto"/>
                <a:cs typeface="Roboto"/>
                <a:sym typeface="Roboto"/>
              </a:rPr>
              <a:t>KS2 - Class  7    96.55%</a:t>
            </a:r>
            <a:endParaRPr>
              <a:solidFill>
                <a:schemeClr val="dk1"/>
              </a:solidFill>
              <a:latin typeface="Roboto"/>
              <a:ea typeface="Roboto"/>
              <a:cs typeface="Roboto"/>
              <a:sym typeface="Roboto"/>
            </a:endParaRPr>
          </a:p>
          <a:p>
            <a:pPr indent="0" lvl="0" marL="0" rtl="0" algn="ctr">
              <a:spcBef>
                <a:spcPts val="0"/>
              </a:spcBef>
              <a:spcAft>
                <a:spcPts val="0"/>
              </a:spcAft>
              <a:buNone/>
            </a:pPr>
            <a:r>
              <a:rPr lang="en-GB">
                <a:solidFill>
                  <a:srgbClr val="0277BD"/>
                </a:solidFill>
                <a:latin typeface="Roboto"/>
                <a:ea typeface="Roboto"/>
                <a:cs typeface="Roboto"/>
                <a:sym typeface="Roboto"/>
              </a:rPr>
              <a:t>WELL DONE</a:t>
            </a:r>
            <a:endParaRPr>
              <a:solidFill>
                <a:srgbClr val="737373"/>
              </a:solidFill>
              <a:latin typeface="Roboto"/>
              <a:ea typeface="Roboto"/>
              <a:cs typeface="Roboto"/>
              <a:sym typeface="Roboto"/>
            </a:endParaRPr>
          </a:p>
        </p:txBody>
      </p:sp>
      <p:pic>
        <p:nvPicPr>
          <p:cNvPr id="141" name="Google Shape;141;p19"/>
          <p:cNvPicPr preferRelativeResize="0"/>
          <p:nvPr/>
        </p:nvPicPr>
        <p:blipFill>
          <a:blip r:embed="rId4">
            <a:alphaModFix/>
          </a:blip>
          <a:stretch>
            <a:fillRect/>
          </a:stretch>
        </p:blipFill>
        <p:spPr>
          <a:xfrm>
            <a:off x="2364712" y="1057900"/>
            <a:ext cx="748825" cy="830219"/>
          </a:xfrm>
          <a:prstGeom prst="rect">
            <a:avLst/>
          </a:prstGeom>
          <a:noFill/>
          <a:ln>
            <a:noFill/>
          </a:ln>
        </p:spPr>
      </p:pic>
      <p:sp>
        <p:nvSpPr>
          <p:cNvPr id="142" name="Google Shape;142;p19"/>
          <p:cNvSpPr txBox="1"/>
          <p:nvPr/>
        </p:nvSpPr>
        <p:spPr>
          <a:xfrm>
            <a:off x="3274725" y="1011750"/>
            <a:ext cx="1892400" cy="830100"/>
          </a:xfrm>
          <a:prstGeom prst="rect">
            <a:avLst/>
          </a:prstGeom>
          <a:solidFill>
            <a:srgbClr val="C9DAF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300"/>
              <a:t> School Attendance Information for Parents and Carers</a:t>
            </a:r>
            <a:endParaRPr sz="1300"/>
          </a:p>
        </p:txBody>
      </p:sp>
      <p:sp>
        <p:nvSpPr>
          <p:cNvPr id="143" name="Google Shape;143;p19"/>
          <p:cNvSpPr txBox="1"/>
          <p:nvPr/>
        </p:nvSpPr>
        <p:spPr>
          <a:xfrm>
            <a:off x="4156650" y="1888125"/>
            <a:ext cx="4824600" cy="3063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100">
                <a:solidFill>
                  <a:schemeClr val="dk1"/>
                </a:solidFill>
              </a:rPr>
              <a:t>After October half term, our formal attendance monitoring will commence. With Winter just around the corner, we will do our best to mitigate the spread of germs by continuing to encourage regular hand washing and ventilating the classrooms during break and lunchtimes.</a:t>
            </a:r>
            <a:endParaRPr sz="1100">
              <a:solidFill>
                <a:schemeClr val="dk1"/>
              </a:solidFill>
            </a:endParaRPr>
          </a:p>
          <a:p>
            <a:pPr indent="0" lvl="0" marL="0" rtl="0" algn="just">
              <a:spcBef>
                <a:spcPts val="0"/>
              </a:spcBef>
              <a:spcAft>
                <a:spcPts val="0"/>
              </a:spcAft>
              <a:buNone/>
            </a:pPr>
            <a:r>
              <a:t/>
            </a:r>
            <a:endParaRPr sz="1100">
              <a:solidFill>
                <a:schemeClr val="dk1"/>
              </a:solidFill>
            </a:endParaRPr>
          </a:p>
          <a:p>
            <a:pPr indent="0" lvl="0" marL="0" rtl="0" algn="just">
              <a:spcBef>
                <a:spcPts val="0"/>
              </a:spcBef>
              <a:spcAft>
                <a:spcPts val="0"/>
              </a:spcAft>
              <a:buNone/>
            </a:pPr>
            <a:r>
              <a:rPr lang="en-GB" sz="1100">
                <a:solidFill>
                  <a:schemeClr val="dk1"/>
                </a:solidFill>
              </a:rPr>
              <a:t>Although, we appreciate that younger children are often unwell, regular attendance</a:t>
            </a:r>
            <a:r>
              <a:rPr lang="en-GB" sz="1100"/>
              <a:t> is so incredibly important for your child’s learning journey! </a:t>
            </a:r>
            <a:endParaRPr sz="1100"/>
          </a:p>
          <a:p>
            <a:pPr indent="0" lvl="0" marL="0" rtl="0" algn="just">
              <a:spcBef>
                <a:spcPts val="0"/>
              </a:spcBef>
              <a:spcAft>
                <a:spcPts val="0"/>
              </a:spcAft>
              <a:buNone/>
            </a:pPr>
            <a:r>
              <a:rPr lang="en-GB" sz="1100"/>
              <a:t>These early years are all about building amazing foundations, from reading magical stories and writing exciting tales to understanding the secrets of numbers. Since they learn things step by step, being there every day helps them not miss a single beat or fall behind. But it’s not just about lessons! Coming to school consistently helps your child make new friends, learn how to share and work together,</a:t>
            </a:r>
            <a:r>
              <a:rPr lang="en-GB" sz="1000"/>
              <a:t> </a:t>
            </a:r>
            <a:r>
              <a:rPr lang="en-GB" sz="1100"/>
              <a:t>and build healthy daily routines. It gives them a sense of belonging, making them feel happy, confident, and excited to learn, </a:t>
            </a:r>
            <a:endParaRPr sz="1100"/>
          </a:p>
          <a:p>
            <a:pPr indent="0" lvl="0" marL="0" rtl="0" algn="just">
              <a:spcBef>
                <a:spcPts val="0"/>
              </a:spcBef>
              <a:spcAft>
                <a:spcPts val="0"/>
              </a:spcAft>
              <a:buNone/>
            </a:pPr>
            <a:r>
              <a:t/>
            </a:r>
            <a:endParaRPr sz="1100"/>
          </a:p>
          <a:p>
            <a:pPr indent="0" lvl="0" marL="0" rtl="0" algn="just">
              <a:spcBef>
                <a:spcPts val="0"/>
              </a:spcBef>
              <a:spcAft>
                <a:spcPts val="0"/>
              </a:spcAft>
              <a:buNone/>
            </a:pPr>
            <a:r>
              <a:rPr lang="en-GB" sz="1100"/>
              <a:t>As always, your continued support is appreciated.</a:t>
            </a:r>
            <a:endParaRPr sz="1100"/>
          </a:p>
        </p:txBody>
      </p:sp>
      <p:pic>
        <p:nvPicPr>
          <p:cNvPr id="144" name="Google Shape;144;p19" title="attendance-2.png"/>
          <p:cNvPicPr preferRelativeResize="0"/>
          <p:nvPr/>
        </p:nvPicPr>
        <p:blipFill>
          <a:blip r:embed="rId5">
            <a:alphaModFix/>
          </a:blip>
          <a:stretch>
            <a:fillRect/>
          </a:stretch>
        </p:blipFill>
        <p:spPr>
          <a:xfrm>
            <a:off x="152400" y="2128350"/>
            <a:ext cx="3897476" cy="2886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48" name="Shape 148"/>
        <p:cNvGrpSpPr/>
        <p:nvPr/>
      </p:nvGrpSpPr>
      <p:grpSpPr>
        <a:xfrm>
          <a:off x="0" y="0"/>
          <a:ext cx="0" cy="0"/>
          <a:chOff x="0" y="0"/>
          <a:chExt cx="0" cy="0"/>
        </a:xfrm>
      </p:grpSpPr>
      <p:pic>
        <p:nvPicPr>
          <p:cNvPr id="149" name="Google Shape;149;p20"/>
          <p:cNvPicPr preferRelativeResize="0"/>
          <p:nvPr/>
        </p:nvPicPr>
        <p:blipFill rotWithShape="1">
          <a:blip r:embed="rId3">
            <a:alphaModFix/>
          </a:blip>
          <a:srcRect b="2847" l="0" r="0" t="0"/>
          <a:stretch/>
        </p:blipFill>
        <p:spPr>
          <a:xfrm>
            <a:off x="560350" y="134650"/>
            <a:ext cx="1892498" cy="1821750"/>
          </a:xfrm>
          <a:prstGeom prst="rect">
            <a:avLst/>
          </a:prstGeom>
          <a:noFill/>
          <a:ln>
            <a:noFill/>
          </a:ln>
        </p:spPr>
      </p:pic>
      <p:pic>
        <p:nvPicPr>
          <p:cNvPr id="150" name="Google Shape;150;p20"/>
          <p:cNvPicPr preferRelativeResize="0"/>
          <p:nvPr/>
        </p:nvPicPr>
        <p:blipFill>
          <a:blip r:embed="rId4">
            <a:alphaModFix/>
          </a:blip>
          <a:stretch>
            <a:fillRect/>
          </a:stretch>
        </p:blipFill>
        <p:spPr>
          <a:xfrm>
            <a:off x="152401" y="2092375"/>
            <a:ext cx="2925126" cy="2925126"/>
          </a:xfrm>
          <a:prstGeom prst="rect">
            <a:avLst/>
          </a:prstGeom>
          <a:noFill/>
          <a:ln>
            <a:noFill/>
          </a:ln>
        </p:spPr>
      </p:pic>
      <p:grpSp>
        <p:nvGrpSpPr>
          <p:cNvPr id="151" name="Google Shape;151;p20"/>
          <p:cNvGrpSpPr/>
          <p:nvPr/>
        </p:nvGrpSpPr>
        <p:grpSpPr>
          <a:xfrm>
            <a:off x="6061300" y="382863"/>
            <a:ext cx="2808000" cy="4377775"/>
            <a:chOff x="226075" y="238675"/>
            <a:chExt cx="2808000" cy="4377775"/>
          </a:xfrm>
        </p:grpSpPr>
        <p:sp>
          <p:nvSpPr>
            <p:cNvPr id="152" name="Google Shape;152;p20"/>
            <p:cNvSpPr txBox="1"/>
            <p:nvPr/>
          </p:nvSpPr>
          <p:spPr>
            <a:xfrm>
              <a:off x="226075" y="1452950"/>
              <a:ext cx="2808000" cy="31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latin typeface="Roboto"/>
                  <a:ea typeface="Roboto"/>
                  <a:cs typeface="Roboto"/>
                  <a:sym typeface="Roboto"/>
                </a:rPr>
                <a:t>Contact us:</a:t>
              </a:r>
              <a:endParaRPr>
                <a:solidFill>
                  <a:srgbClr val="FFFFFF"/>
                </a:solidFill>
                <a:latin typeface="Roboto"/>
                <a:ea typeface="Roboto"/>
                <a:cs typeface="Roboto"/>
                <a:sym typeface="Roboto"/>
              </a:endParaRPr>
            </a:p>
            <a:p>
              <a:pPr indent="0" lvl="0" marL="0" rtl="0" algn="l">
                <a:lnSpc>
                  <a:spcPct val="115000"/>
                </a:lnSpc>
                <a:spcBef>
                  <a:spcPts val="1600"/>
                </a:spcBef>
                <a:spcAft>
                  <a:spcPts val="0"/>
                </a:spcAft>
                <a:buNone/>
              </a:pPr>
              <a:r>
                <a:rPr lang="en-GB">
                  <a:solidFill>
                    <a:srgbClr val="FFFFFF"/>
                  </a:solidFill>
                  <a:latin typeface="Roboto"/>
                  <a:ea typeface="Roboto"/>
                  <a:cs typeface="Roboto"/>
                  <a:sym typeface="Roboto"/>
                </a:rPr>
                <a:t>Cavalry Primary School</a:t>
              </a:r>
              <a:br>
                <a:rPr lang="en-GB">
                  <a:solidFill>
                    <a:srgbClr val="FFFFFF"/>
                  </a:solidFill>
                  <a:latin typeface="Roboto"/>
                  <a:ea typeface="Roboto"/>
                  <a:cs typeface="Roboto"/>
                  <a:sym typeface="Roboto"/>
                </a:rPr>
              </a:br>
              <a:r>
                <a:rPr lang="en-GB">
                  <a:solidFill>
                    <a:srgbClr val="FFFFFF"/>
                  </a:solidFill>
                  <a:latin typeface="Roboto"/>
                  <a:ea typeface="Roboto"/>
                  <a:cs typeface="Roboto"/>
                  <a:sym typeface="Roboto"/>
                </a:rPr>
                <a:t>Cavalry Drive</a:t>
              </a:r>
              <a:br>
                <a:rPr lang="en-GB">
                  <a:solidFill>
                    <a:srgbClr val="FFFFFF"/>
                  </a:solidFill>
                  <a:latin typeface="Roboto"/>
                  <a:ea typeface="Roboto"/>
                  <a:cs typeface="Roboto"/>
                  <a:sym typeface="Roboto"/>
                </a:rPr>
              </a:br>
              <a:r>
                <a:rPr lang="en-GB">
                  <a:solidFill>
                    <a:srgbClr val="FFFFFF"/>
                  </a:solidFill>
                  <a:latin typeface="Roboto"/>
                  <a:ea typeface="Roboto"/>
                  <a:cs typeface="Roboto"/>
                  <a:sym typeface="Roboto"/>
                </a:rPr>
                <a:t>March</a:t>
              </a:r>
              <a:br>
                <a:rPr lang="en-GB">
                  <a:solidFill>
                    <a:srgbClr val="FFFFFF"/>
                  </a:solidFill>
                  <a:latin typeface="Roboto"/>
                  <a:ea typeface="Roboto"/>
                  <a:cs typeface="Roboto"/>
                  <a:sym typeface="Roboto"/>
                </a:rPr>
              </a:br>
              <a:r>
                <a:rPr lang="en-GB">
                  <a:solidFill>
                    <a:srgbClr val="FFFFFF"/>
                  </a:solidFill>
                  <a:latin typeface="Roboto"/>
                  <a:ea typeface="Roboto"/>
                  <a:cs typeface="Roboto"/>
                  <a:sym typeface="Roboto"/>
                </a:rPr>
                <a:t>Cambridgeshire</a:t>
              </a:r>
              <a:br>
                <a:rPr lang="en-GB">
                  <a:solidFill>
                    <a:srgbClr val="FFFFFF"/>
                  </a:solidFill>
                  <a:latin typeface="Roboto"/>
                  <a:ea typeface="Roboto"/>
                  <a:cs typeface="Roboto"/>
                  <a:sym typeface="Roboto"/>
                </a:rPr>
              </a:br>
              <a:r>
                <a:rPr lang="en-GB">
                  <a:solidFill>
                    <a:srgbClr val="FFFFFF"/>
                  </a:solidFill>
                  <a:latin typeface="Roboto"/>
                  <a:ea typeface="Roboto"/>
                  <a:cs typeface="Roboto"/>
                  <a:sym typeface="Roboto"/>
                </a:rPr>
                <a:t>PE15 9EQ</a:t>
              </a:r>
              <a:endParaRPr>
                <a:solidFill>
                  <a:srgbClr val="FFFFFF"/>
                </a:solidFill>
                <a:latin typeface="Roboto"/>
                <a:ea typeface="Roboto"/>
                <a:cs typeface="Roboto"/>
                <a:sym typeface="Roboto"/>
              </a:endParaRPr>
            </a:p>
            <a:p>
              <a:pPr indent="0" lvl="0" marL="0" rtl="0" algn="l">
                <a:lnSpc>
                  <a:spcPct val="115000"/>
                </a:lnSpc>
                <a:spcBef>
                  <a:spcPts val="1600"/>
                </a:spcBef>
                <a:spcAft>
                  <a:spcPts val="0"/>
                </a:spcAft>
                <a:buNone/>
              </a:pPr>
              <a:r>
                <a:rPr lang="en-GB" u="sng">
                  <a:solidFill>
                    <a:srgbClr val="FFFFFF"/>
                  </a:solidFill>
                  <a:latin typeface="Roboto"/>
                  <a:ea typeface="Roboto"/>
                  <a:cs typeface="Roboto"/>
                  <a:sym typeface="Roboto"/>
                  <a:hlinkClick r:id="rId5">
                    <a:extLst>
                      <a:ext uri="{A12FA001-AC4F-418D-AE19-62706E023703}">
                        <ahyp:hlinkClr val="tx"/>
                      </a:ext>
                    </a:extLst>
                  </a:hlinkClick>
                </a:rPr>
                <a:t>office@cavalryprimary.org</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n-GB">
                  <a:solidFill>
                    <a:srgbClr val="FFFFFF"/>
                  </a:solidFill>
                  <a:latin typeface="Roboto"/>
                  <a:ea typeface="Roboto"/>
                  <a:cs typeface="Roboto"/>
                  <a:sym typeface="Roboto"/>
                </a:rPr>
                <a:t>Tel: 01354 652814</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sz="1200">
                <a:solidFill>
                  <a:srgbClr val="F9FAFB"/>
                </a:solidFill>
                <a:highlight>
                  <a:srgbClr val="0F1C59"/>
                </a:highlight>
              </a:endParaRPr>
            </a:p>
            <a:p>
              <a:pPr indent="0" lvl="0" marL="0" rtl="0" algn="l">
                <a:lnSpc>
                  <a:spcPct val="115000"/>
                </a:lnSpc>
                <a:spcBef>
                  <a:spcPts val="0"/>
                </a:spcBef>
                <a:spcAft>
                  <a:spcPts val="0"/>
                </a:spcAft>
                <a:buNone/>
              </a:pPr>
              <a:r>
                <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n-GB">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p:txBody>
        </p:sp>
        <p:pic>
          <p:nvPicPr>
            <p:cNvPr id="153" name="Google Shape;153;p20"/>
            <p:cNvPicPr preferRelativeResize="0"/>
            <p:nvPr/>
          </p:nvPicPr>
          <p:blipFill>
            <a:blip r:embed="rId6">
              <a:alphaModFix/>
            </a:blip>
            <a:stretch>
              <a:fillRect/>
            </a:stretch>
          </p:blipFill>
          <p:spPr>
            <a:xfrm flipH="1">
              <a:off x="1277850" y="238675"/>
              <a:ext cx="1150651" cy="1095299"/>
            </a:xfrm>
            <a:prstGeom prst="rect">
              <a:avLst/>
            </a:prstGeom>
            <a:noFill/>
            <a:ln>
              <a:noFill/>
            </a:ln>
          </p:spPr>
        </p:pic>
        <p:sp>
          <p:nvSpPr>
            <p:cNvPr id="154" name="Google Shape;154;p20"/>
            <p:cNvSpPr txBox="1"/>
            <p:nvPr/>
          </p:nvSpPr>
          <p:spPr>
            <a:xfrm>
              <a:off x="389075" y="560100"/>
              <a:ext cx="962100" cy="5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500">
                  <a:solidFill>
                    <a:srgbClr val="FFFFFF"/>
                  </a:solidFill>
                  <a:latin typeface="Roboto"/>
                  <a:ea typeface="Roboto"/>
                  <a:cs typeface="Roboto"/>
                  <a:sym typeface="Roboto"/>
                </a:rPr>
                <a:t>Cavalry Website</a:t>
              </a:r>
              <a:endParaRPr sz="1500">
                <a:solidFill>
                  <a:srgbClr val="FFFFFF"/>
                </a:solidFill>
                <a:latin typeface="Roboto"/>
                <a:ea typeface="Roboto"/>
                <a:cs typeface="Roboto"/>
                <a:sym typeface="Roboto"/>
              </a:endParaRPr>
            </a:p>
          </p:txBody>
        </p:sp>
      </p:grpSp>
      <p:sp>
        <p:nvSpPr>
          <p:cNvPr id="155" name="Google Shape;155;p20"/>
          <p:cNvSpPr txBox="1"/>
          <p:nvPr/>
        </p:nvSpPr>
        <p:spPr>
          <a:xfrm>
            <a:off x="3267863" y="1087950"/>
            <a:ext cx="2603100" cy="2663700"/>
          </a:xfrm>
          <a:prstGeom prst="rect">
            <a:avLst/>
          </a:prstGeom>
          <a:solidFill>
            <a:srgbClr val="00FF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800">
              <a:solidFill>
                <a:schemeClr val="dk1"/>
              </a:solidFill>
              <a:latin typeface="Roboto"/>
              <a:ea typeface="Roboto"/>
              <a:cs typeface="Roboto"/>
              <a:sym typeface="Roboto"/>
            </a:endParaRPr>
          </a:p>
          <a:p>
            <a:pPr indent="0" lvl="0" marL="0" rtl="0" algn="ctr">
              <a:spcBef>
                <a:spcPts val="0"/>
              </a:spcBef>
              <a:spcAft>
                <a:spcPts val="0"/>
              </a:spcAft>
              <a:buNone/>
            </a:pPr>
            <a:r>
              <a:t/>
            </a:r>
            <a:endParaRPr sz="1800">
              <a:solidFill>
                <a:schemeClr val="dk1"/>
              </a:solidFill>
              <a:latin typeface="Roboto"/>
              <a:ea typeface="Roboto"/>
              <a:cs typeface="Roboto"/>
              <a:sym typeface="Roboto"/>
            </a:endParaRPr>
          </a:p>
          <a:p>
            <a:pPr indent="0" lvl="0" marL="0" rtl="0" algn="ctr">
              <a:spcBef>
                <a:spcPts val="0"/>
              </a:spcBef>
              <a:spcAft>
                <a:spcPts val="0"/>
              </a:spcAft>
              <a:buNone/>
            </a:pPr>
            <a:r>
              <a:rPr lang="en-GB" sz="1800">
                <a:solidFill>
                  <a:schemeClr val="dk1"/>
                </a:solidFill>
                <a:latin typeface="Roboto"/>
                <a:ea typeface="Roboto"/>
                <a:cs typeface="Roboto"/>
                <a:sym typeface="Roboto"/>
              </a:rPr>
              <a:t>Have a great half term, stay safe and see you on Monday 2nd November!</a:t>
            </a:r>
            <a:endParaRPr sz="1800">
              <a:solidFill>
                <a:schemeClr val="dk1"/>
              </a:solidFill>
              <a:latin typeface="Roboto"/>
              <a:ea typeface="Roboto"/>
              <a:cs typeface="Roboto"/>
              <a:sym typeface="Roboto"/>
            </a:endParaRPr>
          </a:p>
          <a:p>
            <a:pPr indent="0" lvl="0" marL="0" rtl="0" algn="l">
              <a:spcBef>
                <a:spcPts val="0"/>
              </a:spcBef>
              <a:spcAft>
                <a:spcPts val="0"/>
              </a:spcAft>
              <a:buNone/>
            </a:pPr>
            <a:r>
              <a:t/>
            </a:r>
            <a:endParaRPr sz="1800">
              <a:solidFill>
                <a:srgbClr val="737373"/>
              </a:solidFill>
              <a:latin typeface="Roboto"/>
              <a:ea typeface="Roboto"/>
              <a:cs typeface="Roboto"/>
              <a:sym typeface="Roboto"/>
            </a:endParaRPr>
          </a:p>
          <a:p>
            <a:pPr indent="0" lvl="0" marL="0" rtl="0" algn="ctr">
              <a:spcBef>
                <a:spcPts val="0"/>
              </a:spcBef>
              <a:spcAft>
                <a:spcPts val="0"/>
              </a:spcAft>
              <a:buNone/>
            </a:pPr>
            <a:r>
              <a:t/>
            </a:r>
            <a:endParaRPr sz="1800">
              <a:solidFill>
                <a:srgbClr val="0000FF"/>
              </a:solidFill>
              <a:latin typeface="Roboto"/>
              <a:ea typeface="Roboto"/>
              <a:cs typeface="Roboto"/>
              <a:sym typeface="Roboto"/>
            </a:endParaRPr>
          </a:p>
        </p:txBody>
      </p:sp>
      <p:pic>
        <p:nvPicPr>
          <p:cNvPr id="156" name="Google Shape;156;p20" title="images.jpg"/>
          <p:cNvPicPr preferRelativeResize="0"/>
          <p:nvPr/>
        </p:nvPicPr>
        <p:blipFill>
          <a:blip r:embed="rId7">
            <a:alphaModFix/>
          </a:blip>
          <a:stretch>
            <a:fillRect/>
          </a:stretch>
        </p:blipFill>
        <p:spPr>
          <a:xfrm>
            <a:off x="547262" y="2882075"/>
            <a:ext cx="2135425" cy="2135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