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Lst>
  <p:sldSz cy="5143500" cx="9144000"/>
  <p:notesSz cx="6858000" cy="9144000"/>
  <p:embeddedFontLst>
    <p:embeddedFont>
      <p:font typeface="Roboto"/>
      <p:regular r:id="rId14"/>
      <p:bold r:id="rId15"/>
      <p:italic r:id="rId16"/>
      <p:boldItalic r:id="rId17"/>
    </p:embeddedFont>
    <p:embeddedFont>
      <p:font typeface="Helvetica Neue"/>
      <p:regular r:id="rId18"/>
      <p:bold r:id="rId19"/>
      <p:italic r:id="rId20"/>
      <p:boldItalic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HelveticaNeue-italic.fntdata"/><Relationship Id="rId11" Type="http://schemas.openxmlformats.org/officeDocument/2006/relationships/slide" Target="slides/slide6.xml"/><Relationship Id="rId10" Type="http://schemas.openxmlformats.org/officeDocument/2006/relationships/slide" Target="slides/slide5.xml"/><Relationship Id="rId21" Type="http://schemas.openxmlformats.org/officeDocument/2006/relationships/font" Target="fonts/HelveticaNeue-boldItalic.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Roboto-bold.fntdata"/><Relationship Id="rId14" Type="http://schemas.openxmlformats.org/officeDocument/2006/relationships/font" Target="fonts/Roboto-regular.fntdata"/><Relationship Id="rId17" Type="http://schemas.openxmlformats.org/officeDocument/2006/relationships/font" Target="fonts/Roboto-boldItalic.fntdata"/><Relationship Id="rId16" Type="http://schemas.openxmlformats.org/officeDocument/2006/relationships/font" Target="fonts/Roboto-italic.fntdata"/><Relationship Id="rId5" Type="http://schemas.openxmlformats.org/officeDocument/2006/relationships/notesMaster" Target="notesMasters/notesMaster1.xml"/><Relationship Id="rId19" Type="http://schemas.openxmlformats.org/officeDocument/2006/relationships/font" Target="fonts/HelveticaNeue-bold.fntdata"/><Relationship Id="rId6" Type="http://schemas.openxmlformats.org/officeDocument/2006/relationships/slide" Target="slides/slide1.xml"/><Relationship Id="rId18" Type="http://schemas.openxmlformats.org/officeDocument/2006/relationships/font" Target="fonts/HelveticaNeue-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c6f73a04f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c6f73a04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c6f73a04f_0_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c6f73a04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fd3798447a_0_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2fd3798447a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3acb4d3e63b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3acb4d3e63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fd3798447a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2fd3798447a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fd3798447a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2fd3798447a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fd3798447a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2fd3798447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c6f73a04f_0_4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c6f73a04f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90525" y="1819275"/>
            <a:ext cx="8222100" cy="933600"/>
          </a:xfrm>
          <a:prstGeom prst="rect">
            <a:avLst/>
          </a:prstGeom>
        </p:spPr>
        <p:txBody>
          <a:bodyPr anchorCtr="0" anchor="b"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3" name="Google Shape;13;p2"/>
          <p:cNvSpPr txBox="1"/>
          <p:nvPr>
            <p:ph idx="1" type="subTitle"/>
          </p:nvPr>
        </p:nvSpPr>
        <p:spPr>
          <a:xfrm>
            <a:off x="390525" y="2789130"/>
            <a:ext cx="8222100" cy="4329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p:txBody>
      </p:sp>
      <p:sp>
        <p:nvSpPr>
          <p:cNvPr id="14" name="Google Shape;14;p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4"/>
        </a:solidFill>
      </p:bgPr>
    </p:bg>
    <p:spTree>
      <p:nvGrpSpPr>
        <p:cNvPr id="57" name="Shape 57"/>
        <p:cNvGrpSpPr/>
        <p:nvPr/>
      </p:nvGrpSpPr>
      <p:grpSpPr>
        <a:xfrm>
          <a:off x="0" y="0"/>
          <a:ext cx="0" cy="0"/>
          <a:chOff x="0" y="0"/>
          <a:chExt cx="0" cy="0"/>
        </a:xfrm>
      </p:grpSpPr>
      <p:sp>
        <p:nvSpPr>
          <p:cNvPr id="58" name="Google Shape;58;p11"/>
          <p:cNvSpPr txBox="1"/>
          <p:nvPr>
            <p:ph hasCustomPrompt="1" type="title"/>
          </p:nvPr>
        </p:nvSpPr>
        <p:spPr>
          <a:xfrm>
            <a:off x="475500" y="1258525"/>
            <a:ext cx="8222100" cy="19635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dk2"/>
              </a:buClr>
              <a:buSzPts val="12000"/>
              <a:buNone/>
              <a:defRPr sz="12000">
                <a:solidFill>
                  <a:schemeClr val="dk2"/>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p:nvPr>
            <p:ph idx="1" type="body"/>
          </p:nvPr>
        </p:nvSpPr>
        <p:spPr>
          <a:xfrm>
            <a:off x="475500" y="3304625"/>
            <a:ext cx="82221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60" name="Google Shape;60;p11"/>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61" name="Shape 61"/>
        <p:cNvGrpSpPr/>
        <p:nvPr/>
      </p:nvGrpSpPr>
      <p:grpSpPr>
        <a:xfrm>
          <a:off x="0" y="0"/>
          <a:ext cx="0" cy="0"/>
          <a:chOff x="0" y="0"/>
          <a:chExt cx="0" cy="0"/>
        </a:xfrm>
      </p:grpSpPr>
      <p:sp>
        <p:nvSpPr>
          <p:cNvPr id="62" name="Google Shape;62;p1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460950" y="2065350"/>
            <a:ext cx="8222100" cy="10128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7" name="Google Shape;17;p3"/>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2" name="Google Shape;22;p4"/>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8" name="Google Shape;28;p5"/>
          <p:cNvSpPr txBox="1"/>
          <p:nvPr>
            <p:ph idx="1" type="body"/>
          </p:nvPr>
        </p:nvSpPr>
        <p:spPr>
          <a:xfrm>
            <a:off x="471900" y="1919075"/>
            <a:ext cx="3999900" cy="271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9" name="Google Shape;29;p5"/>
          <p:cNvSpPr txBox="1"/>
          <p:nvPr>
            <p:ph idx="2" type="body"/>
          </p:nvPr>
        </p:nvSpPr>
        <p:spPr>
          <a:xfrm>
            <a:off x="4694250" y="1919075"/>
            <a:ext cx="3999900" cy="271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0" name="Google Shape;30;p5"/>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35" name="Google Shape;35;p6"/>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7"/>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7"/>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chemeClr val="lt1"/>
              </a:buClr>
              <a:buSzPts val="1200"/>
              <a:buChar char="●"/>
              <a:defRPr sz="1200">
                <a:solidFill>
                  <a:schemeClr val="lt1"/>
                </a:solidFill>
              </a:defRPr>
            </a:lvl1pPr>
            <a:lvl2pPr indent="-304800" lvl="1" marL="914400">
              <a:spcBef>
                <a:spcPts val="1600"/>
              </a:spcBef>
              <a:spcAft>
                <a:spcPts val="0"/>
              </a:spcAft>
              <a:buClr>
                <a:schemeClr val="lt1"/>
              </a:buClr>
              <a:buSzPts val="1200"/>
              <a:buChar char="○"/>
              <a:defRPr sz="1200">
                <a:solidFill>
                  <a:schemeClr val="lt1"/>
                </a:solidFill>
              </a:defRPr>
            </a:lvl2pPr>
            <a:lvl3pPr indent="-304800" lvl="2" marL="1371600">
              <a:spcBef>
                <a:spcPts val="1600"/>
              </a:spcBef>
              <a:spcAft>
                <a:spcPts val="0"/>
              </a:spcAft>
              <a:buClr>
                <a:schemeClr val="lt1"/>
              </a:buClr>
              <a:buSzPts val="1200"/>
              <a:buChar char="■"/>
              <a:defRPr sz="1200">
                <a:solidFill>
                  <a:schemeClr val="lt1"/>
                </a:solidFill>
              </a:defRPr>
            </a:lvl3pPr>
            <a:lvl4pPr indent="-304800" lvl="3" marL="1828800">
              <a:spcBef>
                <a:spcPts val="1600"/>
              </a:spcBef>
              <a:spcAft>
                <a:spcPts val="0"/>
              </a:spcAft>
              <a:buClr>
                <a:schemeClr val="lt1"/>
              </a:buClr>
              <a:buSzPts val="1200"/>
              <a:buChar char="●"/>
              <a:defRPr sz="1200">
                <a:solidFill>
                  <a:schemeClr val="lt1"/>
                </a:solidFill>
              </a:defRPr>
            </a:lvl4pPr>
            <a:lvl5pPr indent="-304800" lvl="4" marL="2286000">
              <a:spcBef>
                <a:spcPts val="1600"/>
              </a:spcBef>
              <a:spcAft>
                <a:spcPts val="0"/>
              </a:spcAft>
              <a:buClr>
                <a:schemeClr val="lt1"/>
              </a:buClr>
              <a:buSzPts val="1200"/>
              <a:buChar char="○"/>
              <a:defRPr sz="1200">
                <a:solidFill>
                  <a:schemeClr val="lt1"/>
                </a:solidFill>
              </a:defRPr>
            </a:lvl5pPr>
            <a:lvl6pPr indent="-304800" lvl="5" marL="2743200">
              <a:spcBef>
                <a:spcPts val="1600"/>
              </a:spcBef>
              <a:spcAft>
                <a:spcPts val="0"/>
              </a:spcAft>
              <a:buClr>
                <a:schemeClr val="lt1"/>
              </a:buClr>
              <a:buSzPts val="1200"/>
              <a:buChar char="■"/>
              <a:defRPr sz="1200">
                <a:solidFill>
                  <a:schemeClr val="lt1"/>
                </a:solidFill>
              </a:defRPr>
            </a:lvl6pPr>
            <a:lvl7pPr indent="-304800" lvl="6" marL="3200400">
              <a:spcBef>
                <a:spcPts val="1600"/>
              </a:spcBef>
              <a:spcAft>
                <a:spcPts val="0"/>
              </a:spcAft>
              <a:buClr>
                <a:schemeClr val="lt1"/>
              </a:buClr>
              <a:buSzPts val="1200"/>
              <a:buChar char="●"/>
              <a:defRPr sz="1200">
                <a:solidFill>
                  <a:schemeClr val="lt1"/>
                </a:solidFill>
              </a:defRPr>
            </a:lvl7pPr>
            <a:lvl8pPr indent="-304800" lvl="7" marL="3657600">
              <a:spcBef>
                <a:spcPts val="1600"/>
              </a:spcBef>
              <a:spcAft>
                <a:spcPts val="0"/>
              </a:spcAft>
              <a:buClr>
                <a:schemeClr val="lt1"/>
              </a:buClr>
              <a:buSzPts val="1200"/>
              <a:buChar char="○"/>
              <a:defRPr sz="1200">
                <a:solidFill>
                  <a:schemeClr val="lt1"/>
                </a:solidFill>
              </a:defRPr>
            </a:lvl8pPr>
            <a:lvl9pPr indent="-304800" lvl="8" marL="4114800">
              <a:spcBef>
                <a:spcPts val="1600"/>
              </a:spcBef>
              <a:spcAft>
                <a:spcPts val="1600"/>
              </a:spcAft>
              <a:buClr>
                <a:schemeClr val="lt1"/>
              </a:buClr>
              <a:buSzPts val="1200"/>
              <a:buChar char="■"/>
              <a:defRPr sz="1200">
                <a:solidFill>
                  <a:schemeClr val="lt1"/>
                </a:solidFill>
              </a:defRPr>
            </a:lvl9pPr>
          </a:lstStyle>
          <a:p/>
        </p:txBody>
      </p:sp>
      <p:sp>
        <p:nvSpPr>
          <p:cNvPr id="41" name="Google Shape;41;p7"/>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2" name="Shape 42"/>
        <p:cNvGrpSpPr/>
        <p:nvPr/>
      </p:nvGrpSpPr>
      <p:grpSpPr>
        <a:xfrm>
          <a:off x="0" y="0"/>
          <a:ext cx="0" cy="0"/>
          <a:chOff x="0" y="0"/>
          <a:chExt cx="0" cy="0"/>
        </a:xfrm>
      </p:grpSpPr>
      <p:sp>
        <p:nvSpPr>
          <p:cNvPr id="43" name="Google Shape;43;p8"/>
          <p:cNvSpPr txBox="1"/>
          <p:nvPr>
            <p:ph type="title"/>
          </p:nvPr>
        </p:nvSpPr>
        <p:spPr>
          <a:xfrm>
            <a:off x="490250" y="488250"/>
            <a:ext cx="62271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p:txBody>
      </p:sp>
      <p:sp>
        <p:nvSpPr>
          <p:cNvPr id="44" name="Google Shape;44;p8"/>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p:txBody>
      </p:sp>
      <p:sp>
        <p:nvSpPr>
          <p:cNvPr id="49" name="Google Shape;49;p9"/>
          <p:cNvSpPr txBox="1"/>
          <p:nvPr>
            <p:ph idx="1" type="subTitle"/>
          </p:nvPr>
        </p:nvSpPr>
        <p:spPr>
          <a:xfrm>
            <a:off x="265500" y="2779467"/>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0"/>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0"/>
          <p:cNvSpPr txBox="1"/>
          <p:nvPr>
            <p:ph idx="1" type="body"/>
          </p:nvPr>
        </p:nvSpPr>
        <p:spPr>
          <a:xfrm>
            <a:off x="57150" y="4696825"/>
            <a:ext cx="8382000" cy="44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lt1"/>
              </a:buClr>
              <a:buSzPts val="1200"/>
              <a:buNone/>
              <a:defRPr sz="1200">
                <a:solidFill>
                  <a:schemeClr val="lt1"/>
                </a:solidFill>
              </a:defRPr>
            </a:lvl1pPr>
          </a:lstStyle>
          <a:p/>
        </p:txBody>
      </p:sp>
      <p:sp>
        <p:nvSpPr>
          <p:cNvPr id="56" name="Google Shape;56;p10"/>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p:txBody>
      </p:sp>
      <p:sp>
        <p:nvSpPr>
          <p:cNvPr id="7" name="Google Shape;7;p1"/>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indent="-317500" lvl="1" marL="9144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indent="-317500" lvl="2" marL="13716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indent="-317500" lvl="3" marL="18288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indent="-317500" lvl="4" marL="22860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indent="-317500" lvl="5" marL="27432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indent="-317500" lvl="6" marL="32004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indent="-317500" lvl="7" marL="36576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indent="-317500" lvl="8" marL="411480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p:txBody>
      </p:sp>
      <p:sp>
        <p:nvSpPr>
          <p:cNvPr id="8" name="Google Shape;8;p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jp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jpg"/><Relationship Id="rId4" Type="http://schemas.openxmlformats.org/officeDocument/2006/relationships/image" Target="../media/image21.jpg"/><Relationship Id="rId5" Type="http://schemas.openxmlformats.org/officeDocument/2006/relationships/image" Target="../media/image28.jpg"/><Relationship Id="rId6" Type="http://schemas.openxmlformats.org/officeDocument/2006/relationships/image" Target="../media/image2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g"/><Relationship Id="rId4" Type="http://schemas.openxmlformats.org/officeDocument/2006/relationships/image" Target="../media/image1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g"/><Relationship Id="rId4" Type="http://schemas.openxmlformats.org/officeDocument/2006/relationships/image" Target="../media/image1.jpg"/><Relationship Id="rId5" Type="http://schemas.openxmlformats.org/officeDocument/2006/relationships/image" Target="../media/image20.jpg"/><Relationship Id="rId6" Type="http://schemas.openxmlformats.org/officeDocument/2006/relationships/image" Target="../media/image26.jpg"/><Relationship Id="rId7" Type="http://schemas.openxmlformats.org/officeDocument/2006/relationships/image" Target="../media/image2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9.jpg"/><Relationship Id="rId9" Type="http://schemas.openxmlformats.org/officeDocument/2006/relationships/image" Target="../media/image16.jpg"/><Relationship Id="rId5" Type="http://schemas.openxmlformats.org/officeDocument/2006/relationships/image" Target="../media/image29.png"/><Relationship Id="rId6" Type="http://schemas.openxmlformats.org/officeDocument/2006/relationships/image" Target="../media/image27.png"/><Relationship Id="rId7" Type="http://schemas.openxmlformats.org/officeDocument/2006/relationships/image" Target="../media/image4.png"/><Relationship Id="rId8" Type="http://schemas.openxmlformats.org/officeDocument/2006/relationships/image" Target="../media/image1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2.png"/><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15.png"/><Relationship Id="rId5"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hyperlink" Target="mailto:office@cavalryprimary.org" TargetMode="External"/><Relationship Id="rId4" Type="http://schemas.openxmlformats.org/officeDocument/2006/relationships/image" Target="../media/image30.png"/><Relationship Id="rId5" Type="http://schemas.openxmlformats.org/officeDocument/2006/relationships/image" Target="../media/image18.jpg"/><Relationship Id="rId6"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6" name="Shape 66"/>
        <p:cNvGrpSpPr/>
        <p:nvPr/>
      </p:nvGrpSpPr>
      <p:grpSpPr>
        <a:xfrm>
          <a:off x="0" y="0"/>
          <a:ext cx="0" cy="0"/>
          <a:chOff x="0" y="0"/>
          <a:chExt cx="0" cy="0"/>
        </a:xfrm>
      </p:grpSpPr>
      <p:pic>
        <p:nvPicPr>
          <p:cNvPr id="67" name="Google Shape;67;p13"/>
          <p:cNvPicPr preferRelativeResize="0"/>
          <p:nvPr/>
        </p:nvPicPr>
        <p:blipFill>
          <a:blip r:embed="rId4">
            <a:alphaModFix/>
          </a:blip>
          <a:stretch>
            <a:fillRect/>
          </a:stretch>
        </p:blipFill>
        <p:spPr>
          <a:xfrm>
            <a:off x="170247" y="152399"/>
            <a:ext cx="1930629" cy="1905000"/>
          </a:xfrm>
          <a:prstGeom prst="rect">
            <a:avLst/>
          </a:prstGeom>
          <a:noFill/>
          <a:ln>
            <a:noFill/>
          </a:ln>
        </p:spPr>
      </p:pic>
      <p:pic>
        <p:nvPicPr>
          <p:cNvPr id="68" name="Google Shape;68;p13"/>
          <p:cNvPicPr preferRelativeResize="0"/>
          <p:nvPr/>
        </p:nvPicPr>
        <p:blipFill>
          <a:blip r:embed="rId5">
            <a:alphaModFix/>
          </a:blip>
          <a:stretch>
            <a:fillRect/>
          </a:stretch>
        </p:blipFill>
        <p:spPr>
          <a:xfrm>
            <a:off x="2100875" y="152400"/>
            <a:ext cx="6824576" cy="1905000"/>
          </a:xfrm>
          <a:prstGeom prst="rect">
            <a:avLst/>
          </a:prstGeom>
          <a:noFill/>
          <a:ln>
            <a:noFill/>
          </a:ln>
        </p:spPr>
      </p:pic>
      <p:sp>
        <p:nvSpPr>
          <p:cNvPr id="69" name="Google Shape;69;p13"/>
          <p:cNvSpPr txBox="1"/>
          <p:nvPr>
            <p:ph idx="1" type="subTitle"/>
          </p:nvPr>
        </p:nvSpPr>
        <p:spPr>
          <a:xfrm>
            <a:off x="4277950" y="1381000"/>
            <a:ext cx="3285000" cy="57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12th December 2025</a:t>
            </a:r>
            <a:endParaRPr sz="2400"/>
          </a:p>
        </p:txBody>
      </p:sp>
      <p:sp>
        <p:nvSpPr>
          <p:cNvPr id="70" name="Google Shape;70;p13"/>
          <p:cNvSpPr txBox="1"/>
          <p:nvPr/>
        </p:nvSpPr>
        <p:spPr>
          <a:xfrm>
            <a:off x="1624550" y="2571750"/>
            <a:ext cx="5683800" cy="16482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lt2"/>
              </a:solidFill>
              <a:latin typeface="Roboto"/>
              <a:ea typeface="Roboto"/>
              <a:cs typeface="Roboto"/>
              <a:sym typeface="Roboto"/>
            </a:endParaRPr>
          </a:p>
        </p:txBody>
      </p:sp>
      <p:pic>
        <p:nvPicPr>
          <p:cNvPr id="71" name="Google Shape;71;p13"/>
          <p:cNvPicPr preferRelativeResize="0"/>
          <p:nvPr/>
        </p:nvPicPr>
        <p:blipFill>
          <a:blip r:embed="rId6">
            <a:alphaModFix/>
          </a:blip>
          <a:stretch>
            <a:fillRect/>
          </a:stretch>
        </p:blipFill>
        <p:spPr>
          <a:xfrm>
            <a:off x="1841750" y="2689374"/>
            <a:ext cx="1276250" cy="1276250"/>
          </a:xfrm>
          <a:prstGeom prst="rect">
            <a:avLst/>
          </a:prstGeom>
          <a:noFill/>
          <a:ln>
            <a:noFill/>
          </a:ln>
        </p:spPr>
      </p:pic>
      <p:sp>
        <p:nvSpPr>
          <p:cNvPr id="72" name="Google Shape;72;p13"/>
          <p:cNvSpPr txBox="1"/>
          <p:nvPr/>
        </p:nvSpPr>
        <p:spPr>
          <a:xfrm>
            <a:off x="3118000" y="2689375"/>
            <a:ext cx="4104600" cy="6954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2"/>
                </a:solidFill>
                <a:latin typeface="Roboto"/>
                <a:ea typeface="Roboto"/>
                <a:cs typeface="Roboto"/>
                <a:sym typeface="Roboto"/>
              </a:rPr>
              <a:t>Counting down to Christmas special!</a:t>
            </a:r>
            <a:endParaRPr sz="1800">
              <a:solidFill>
                <a:schemeClr val="lt2"/>
              </a:solidFill>
              <a:latin typeface="Roboto"/>
              <a:ea typeface="Roboto"/>
              <a:cs typeface="Roboto"/>
              <a:sym typeface="Roboto"/>
            </a:endParaRPr>
          </a:p>
          <a:p>
            <a:pPr indent="-342900" lvl="0" marL="457200" rtl="0" algn="l">
              <a:spcBef>
                <a:spcPts val="0"/>
              </a:spcBef>
              <a:spcAft>
                <a:spcPts val="0"/>
              </a:spcAft>
              <a:buClr>
                <a:schemeClr val="lt2"/>
              </a:buClr>
              <a:buSzPts val="1800"/>
              <a:buFont typeface="Roboto"/>
              <a:buChar char="●"/>
            </a:pPr>
            <a:r>
              <a:rPr lang="en" sz="1800">
                <a:solidFill>
                  <a:schemeClr val="lt2"/>
                </a:solidFill>
                <a:latin typeface="Roboto"/>
                <a:ea typeface="Roboto"/>
                <a:cs typeface="Roboto"/>
                <a:sym typeface="Roboto"/>
              </a:rPr>
              <a:t>An igloo in the hall…</a:t>
            </a:r>
            <a:endParaRPr sz="1800">
              <a:solidFill>
                <a:schemeClr val="lt2"/>
              </a:solidFill>
              <a:latin typeface="Roboto"/>
              <a:ea typeface="Roboto"/>
              <a:cs typeface="Roboto"/>
              <a:sym typeface="Roboto"/>
            </a:endParaRPr>
          </a:p>
          <a:p>
            <a:pPr indent="-342900" lvl="0" marL="457200" rtl="0" algn="l">
              <a:spcBef>
                <a:spcPts val="0"/>
              </a:spcBef>
              <a:spcAft>
                <a:spcPts val="0"/>
              </a:spcAft>
              <a:buClr>
                <a:schemeClr val="lt2"/>
              </a:buClr>
              <a:buSzPts val="1800"/>
              <a:buFont typeface="Roboto"/>
              <a:buChar char="●"/>
            </a:pPr>
            <a:r>
              <a:rPr lang="en" sz="1800">
                <a:solidFill>
                  <a:schemeClr val="lt2"/>
                </a:solidFill>
                <a:latin typeface="Roboto"/>
                <a:ea typeface="Roboto"/>
                <a:cs typeface="Roboto"/>
                <a:sym typeface="Roboto"/>
              </a:rPr>
              <a:t>Carol concert…</a:t>
            </a:r>
            <a:endParaRPr sz="1800">
              <a:solidFill>
                <a:schemeClr val="lt2"/>
              </a:solidFill>
              <a:latin typeface="Roboto"/>
              <a:ea typeface="Roboto"/>
              <a:cs typeface="Roboto"/>
              <a:sym typeface="Roboto"/>
            </a:endParaRPr>
          </a:p>
          <a:p>
            <a:pPr indent="-342900" lvl="0" marL="457200" rtl="0" algn="l">
              <a:spcBef>
                <a:spcPts val="0"/>
              </a:spcBef>
              <a:spcAft>
                <a:spcPts val="0"/>
              </a:spcAft>
              <a:buClr>
                <a:schemeClr val="lt2"/>
              </a:buClr>
              <a:buSzPts val="1800"/>
              <a:buFont typeface="Roboto"/>
              <a:buChar char="●"/>
            </a:pPr>
            <a:r>
              <a:rPr lang="en" sz="1800">
                <a:solidFill>
                  <a:schemeClr val="lt2"/>
                </a:solidFill>
                <a:latin typeface="Roboto"/>
                <a:ea typeface="Roboto"/>
                <a:cs typeface="Roboto"/>
                <a:sym typeface="Roboto"/>
              </a:rPr>
              <a:t>Christmas tree competition…</a:t>
            </a:r>
            <a:endParaRPr sz="1800">
              <a:solidFill>
                <a:schemeClr val="lt2"/>
              </a:solidFill>
              <a:latin typeface="Roboto"/>
              <a:ea typeface="Roboto"/>
              <a:cs typeface="Roboto"/>
              <a:sym typeface="Roboto"/>
            </a:endParaRPr>
          </a:p>
          <a:p>
            <a:pPr indent="0" lvl="0" marL="0" rtl="0" algn="l">
              <a:spcBef>
                <a:spcPts val="0"/>
              </a:spcBef>
              <a:spcAft>
                <a:spcPts val="0"/>
              </a:spcAft>
              <a:buNone/>
            </a:pPr>
            <a:r>
              <a:t/>
            </a:r>
            <a:endParaRPr sz="1800">
              <a:solidFill>
                <a:schemeClr val="lt2"/>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6" name="Shape 76"/>
        <p:cNvGrpSpPr/>
        <p:nvPr/>
      </p:nvGrpSpPr>
      <p:grpSpPr>
        <a:xfrm>
          <a:off x="0" y="0"/>
          <a:ext cx="0" cy="0"/>
          <a:chOff x="0" y="0"/>
          <a:chExt cx="0" cy="0"/>
        </a:xfrm>
      </p:grpSpPr>
      <p:sp>
        <p:nvSpPr>
          <p:cNvPr id="77" name="Google Shape;77;p14"/>
          <p:cNvSpPr txBox="1"/>
          <p:nvPr/>
        </p:nvSpPr>
        <p:spPr>
          <a:xfrm>
            <a:off x="239225" y="2043575"/>
            <a:ext cx="3708000" cy="267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Roboto"/>
                <a:ea typeface="Roboto"/>
                <a:cs typeface="Roboto"/>
                <a:sym typeface="Roboto"/>
              </a:rPr>
              <a:t>  </a:t>
            </a:r>
            <a:r>
              <a:rPr lang="en" sz="1800">
                <a:solidFill>
                  <a:schemeClr val="dk2"/>
                </a:solidFill>
                <a:latin typeface="Roboto"/>
                <a:ea typeface="Roboto"/>
                <a:cs typeface="Roboto"/>
                <a:sym typeface="Roboto"/>
              </a:rPr>
              <a:t> </a:t>
            </a:r>
            <a:endParaRPr sz="1800">
              <a:solidFill>
                <a:schemeClr val="dk2"/>
              </a:solidFill>
              <a:latin typeface="Roboto"/>
              <a:ea typeface="Roboto"/>
              <a:cs typeface="Roboto"/>
              <a:sym typeface="Roboto"/>
            </a:endParaRPr>
          </a:p>
        </p:txBody>
      </p:sp>
      <p:sp>
        <p:nvSpPr>
          <p:cNvPr id="78" name="Google Shape;78;p14"/>
          <p:cNvSpPr txBox="1"/>
          <p:nvPr/>
        </p:nvSpPr>
        <p:spPr>
          <a:xfrm>
            <a:off x="4722900" y="393300"/>
            <a:ext cx="4078200" cy="46242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Roboto"/>
                <a:ea typeface="Roboto"/>
                <a:cs typeface="Roboto"/>
                <a:sym typeface="Roboto"/>
              </a:rPr>
              <a:t>This week we welcomed The Jam Jar Theatre Company who shared their performance ‘Penguins’ with Reception, Year 1 and Year 2. We met a </a:t>
            </a:r>
            <a:r>
              <a:rPr lang="en" sz="1600">
                <a:solidFill>
                  <a:srgbClr val="222222"/>
                </a:solidFill>
                <a:highlight>
                  <a:srgbClr val="FFFFFF"/>
                </a:highlight>
                <a:latin typeface="Roboto"/>
                <a:ea typeface="Roboto"/>
                <a:cs typeface="Roboto"/>
                <a:sym typeface="Roboto"/>
              </a:rPr>
              <a:t>young girl, Issy, who invited us into her ‘duvet den’, where she evaded bedtime and took us with her as she traveled the world using the power of imagination, following in the footsteps of her idol David Attenborough. We met the wildlife she is determined to help… PENGUINS! She was joined by her brother who helped to tell the story too. We learnt many facts about penguins and climate change - specifically the way global warming reduces the huge ice sheets that are home to wildlife in Antarctica - and the human efforts being made in response to the issue.  Thank you, Jam Jar Theatre! </a:t>
            </a:r>
            <a:endParaRPr sz="1600">
              <a:latin typeface="Roboto"/>
              <a:ea typeface="Roboto"/>
              <a:cs typeface="Roboto"/>
              <a:sym typeface="Roboto"/>
            </a:endParaRPr>
          </a:p>
        </p:txBody>
      </p:sp>
      <p:pic>
        <p:nvPicPr>
          <p:cNvPr id="79" name="Google Shape;79;p14"/>
          <p:cNvPicPr preferRelativeResize="0"/>
          <p:nvPr/>
        </p:nvPicPr>
        <p:blipFill>
          <a:blip r:embed="rId4">
            <a:alphaModFix/>
          </a:blip>
          <a:stretch>
            <a:fillRect/>
          </a:stretch>
        </p:blipFill>
        <p:spPr>
          <a:xfrm>
            <a:off x="76100" y="2378717"/>
            <a:ext cx="1887127" cy="2516160"/>
          </a:xfrm>
          <a:prstGeom prst="rect">
            <a:avLst/>
          </a:prstGeom>
          <a:noFill/>
          <a:ln>
            <a:noFill/>
          </a:ln>
        </p:spPr>
      </p:pic>
      <p:pic>
        <p:nvPicPr>
          <p:cNvPr id="80" name="Google Shape;80;p14"/>
          <p:cNvPicPr preferRelativeResize="0"/>
          <p:nvPr/>
        </p:nvPicPr>
        <p:blipFill>
          <a:blip r:embed="rId5">
            <a:alphaModFix/>
          </a:blip>
          <a:stretch>
            <a:fillRect/>
          </a:stretch>
        </p:blipFill>
        <p:spPr>
          <a:xfrm>
            <a:off x="1963225" y="2710725"/>
            <a:ext cx="2759674" cy="2069747"/>
          </a:xfrm>
          <a:prstGeom prst="rect">
            <a:avLst/>
          </a:prstGeom>
          <a:noFill/>
          <a:ln>
            <a:noFill/>
          </a:ln>
        </p:spPr>
      </p:pic>
      <p:pic>
        <p:nvPicPr>
          <p:cNvPr id="81" name="Google Shape;81;p14"/>
          <p:cNvPicPr preferRelativeResize="0"/>
          <p:nvPr/>
        </p:nvPicPr>
        <p:blipFill>
          <a:blip r:embed="rId6">
            <a:alphaModFix/>
          </a:blip>
          <a:stretch>
            <a:fillRect/>
          </a:stretch>
        </p:blipFill>
        <p:spPr>
          <a:xfrm>
            <a:off x="724700" y="121750"/>
            <a:ext cx="3222524" cy="241689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5" name="Shape 85"/>
        <p:cNvGrpSpPr/>
        <p:nvPr/>
      </p:nvGrpSpPr>
      <p:grpSpPr>
        <a:xfrm>
          <a:off x="0" y="0"/>
          <a:ext cx="0" cy="0"/>
          <a:chOff x="0" y="0"/>
          <a:chExt cx="0" cy="0"/>
        </a:xfrm>
      </p:grpSpPr>
      <p:sp>
        <p:nvSpPr>
          <p:cNvPr id="86" name="Google Shape;86;p15"/>
          <p:cNvSpPr txBox="1"/>
          <p:nvPr/>
        </p:nvSpPr>
        <p:spPr>
          <a:xfrm>
            <a:off x="5483775" y="193575"/>
            <a:ext cx="3454500" cy="4595700"/>
          </a:xfrm>
          <a:prstGeom prst="rect">
            <a:avLst/>
          </a:prstGeom>
          <a:solidFill>
            <a:srgbClr val="BF9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Roboto"/>
                <a:ea typeface="Roboto"/>
                <a:cs typeface="Roboto"/>
                <a:sym typeface="Roboto"/>
              </a:rPr>
              <a:t>Carol Concert</a:t>
            </a:r>
            <a:endParaRPr b="1" sz="1800">
              <a:latin typeface="Roboto"/>
              <a:ea typeface="Roboto"/>
              <a:cs typeface="Roboto"/>
              <a:sym typeface="Roboto"/>
            </a:endParaRPr>
          </a:p>
          <a:p>
            <a:pPr indent="0" lvl="0" marL="0" rtl="0" algn="l">
              <a:spcBef>
                <a:spcPts val="0"/>
              </a:spcBef>
              <a:spcAft>
                <a:spcPts val="0"/>
              </a:spcAft>
              <a:buNone/>
            </a:pPr>
            <a:r>
              <a:rPr lang="en" sz="1300"/>
              <a:t>On Friday the 12th, we enjoyed our lovely School Carol Concert, filled with festive cheer and outstanding performances. Our talented Junior and Senior Choirs delighted the audience with beautiful festive songs, followed by wonderful performances from the Junior and Senior Bands.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We were also treated to impressive solos, duets, and group pieces from our woodwind and brass instrumentalists, who performed a mix of classic Christmas carols and magical film music.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The morning was a truly joyful celebration of music and community, and we are incredibly grateful to Mr Wilson, Mrs Wheeler, and our lovely Mrs Edwards for their magical musical support in making the Carol Service so special.</a:t>
            </a:r>
            <a:endParaRPr sz="1300"/>
          </a:p>
          <a:p>
            <a:pPr indent="0" lvl="0" marL="0" rtl="0" algn="l">
              <a:spcBef>
                <a:spcPts val="0"/>
              </a:spcBef>
              <a:spcAft>
                <a:spcPts val="0"/>
              </a:spcAft>
              <a:buNone/>
            </a:pPr>
            <a:r>
              <a:t/>
            </a:r>
            <a:endParaRPr sz="1800">
              <a:latin typeface="Roboto"/>
              <a:ea typeface="Roboto"/>
              <a:cs typeface="Roboto"/>
              <a:sym typeface="Roboto"/>
            </a:endParaRPr>
          </a:p>
        </p:txBody>
      </p:sp>
      <p:pic>
        <p:nvPicPr>
          <p:cNvPr id="87" name="Google Shape;87;p15"/>
          <p:cNvPicPr preferRelativeResize="0"/>
          <p:nvPr/>
        </p:nvPicPr>
        <p:blipFill>
          <a:blip r:embed="rId4">
            <a:alphaModFix/>
          </a:blip>
          <a:stretch>
            <a:fillRect/>
          </a:stretch>
        </p:blipFill>
        <p:spPr>
          <a:xfrm>
            <a:off x="304800" y="629638"/>
            <a:ext cx="5178976" cy="388423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1" name="Shape 91"/>
        <p:cNvGrpSpPr/>
        <p:nvPr/>
      </p:nvGrpSpPr>
      <p:grpSpPr>
        <a:xfrm>
          <a:off x="0" y="0"/>
          <a:ext cx="0" cy="0"/>
          <a:chOff x="0" y="0"/>
          <a:chExt cx="0" cy="0"/>
        </a:xfrm>
      </p:grpSpPr>
      <p:sp>
        <p:nvSpPr>
          <p:cNvPr id="92" name="Google Shape;92;p16"/>
          <p:cNvSpPr txBox="1"/>
          <p:nvPr/>
        </p:nvSpPr>
        <p:spPr>
          <a:xfrm>
            <a:off x="252900" y="157550"/>
            <a:ext cx="8638200" cy="10158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Roboto"/>
                <a:ea typeface="Roboto"/>
                <a:cs typeface="Roboto"/>
                <a:sym typeface="Roboto"/>
              </a:rPr>
              <a:t>This weekend is the Christmas Tree Festival at St. Peter’s Church, March. We have entries from Cavalry in the competition, so why not go along, enjoy the festival and hopefully, put a vote in for one of our trees! </a:t>
            </a:r>
            <a:endParaRPr sz="1500">
              <a:latin typeface="Roboto"/>
              <a:ea typeface="Roboto"/>
              <a:cs typeface="Roboto"/>
              <a:sym typeface="Roboto"/>
            </a:endParaRPr>
          </a:p>
        </p:txBody>
      </p:sp>
      <p:pic>
        <p:nvPicPr>
          <p:cNvPr id="93" name="Google Shape;93;p16" title="585675749_856836416709186_147437591782044830_n.jpg"/>
          <p:cNvPicPr preferRelativeResize="0"/>
          <p:nvPr/>
        </p:nvPicPr>
        <p:blipFill>
          <a:blip r:embed="rId4">
            <a:alphaModFix/>
          </a:blip>
          <a:stretch>
            <a:fillRect/>
          </a:stretch>
        </p:blipFill>
        <p:spPr>
          <a:xfrm>
            <a:off x="6017850" y="939225"/>
            <a:ext cx="2873250" cy="4064324"/>
          </a:xfrm>
          <a:prstGeom prst="rect">
            <a:avLst/>
          </a:prstGeom>
          <a:noFill/>
          <a:ln>
            <a:noFill/>
          </a:ln>
        </p:spPr>
      </p:pic>
      <p:pic>
        <p:nvPicPr>
          <p:cNvPr id="94" name="Google Shape;94;p16"/>
          <p:cNvPicPr preferRelativeResize="0"/>
          <p:nvPr/>
        </p:nvPicPr>
        <p:blipFill>
          <a:blip r:embed="rId5">
            <a:alphaModFix/>
          </a:blip>
          <a:stretch>
            <a:fillRect/>
          </a:stretch>
        </p:blipFill>
        <p:spPr>
          <a:xfrm>
            <a:off x="2982975" y="1135001"/>
            <a:ext cx="3025648" cy="4034177"/>
          </a:xfrm>
          <a:prstGeom prst="rect">
            <a:avLst/>
          </a:prstGeom>
          <a:noFill/>
          <a:ln>
            <a:noFill/>
          </a:ln>
        </p:spPr>
      </p:pic>
      <p:pic>
        <p:nvPicPr>
          <p:cNvPr id="95" name="Google Shape;95;p16"/>
          <p:cNvPicPr preferRelativeResize="0"/>
          <p:nvPr/>
        </p:nvPicPr>
        <p:blipFill>
          <a:blip r:embed="rId6">
            <a:alphaModFix/>
          </a:blip>
          <a:stretch>
            <a:fillRect/>
          </a:stretch>
        </p:blipFill>
        <p:spPr>
          <a:xfrm>
            <a:off x="152400" y="1325750"/>
            <a:ext cx="2830575" cy="2122931"/>
          </a:xfrm>
          <a:prstGeom prst="rect">
            <a:avLst/>
          </a:prstGeom>
          <a:noFill/>
          <a:ln>
            <a:noFill/>
          </a:ln>
        </p:spPr>
      </p:pic>
      <p:pic>
        <p:nvPicPr>
          <p:cNvPr id="96" name="Google Shape;96;p16"/>
          <p:cNvPicPr preferRelativeResize="0"/>
          <p:nvPr/>
        </p:nvPicPr>
        <p:blipFill>
          <a:blip r:embed="rId7">
            <a:alphaModFix/>
          </a:blip>
          <a:stretch>
            <a:fillRect/>
          </a:stretch>
        </p:blipFill>
        <p:spPr>
          <a:xfrm>
            <a:off x="571500" y="3509268"/>
            <a:ext cx="1992372" cy="149427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grpSp>
        <p:nvGrpSpPr>
          <p:cNvPr id="101" name="Google Shape;101;p17"/>
          <p:cNvGrpSpPr/>
          <p:nvPr/>
        </p:nvGrpSpPr>
        <p:grpSpPr>
          <a:xfrm>
            <a:off x="152400" y="0"/>
            <a:ext cx="8839200" cy="5143500"/>
            <a:chOff x="152400" y="0"/>
            <a:chExt cx="8839200" cy="5143500"/>
          </a:xfrm>
        </p:grpSpPr>
        <p:pic>
          <p:nvPicPr>
            <p:cNvPr id="102" name="Google Shape;102;p17"/>
            <p:cNvPicPr preferRelativeResize="0"/>
            <p:nvPr/>
          </p:nvPicPr>
          <p:blipFill>
            <a:blip r:embed="rId3">
              <a:alphaModFix/>
            </a:blip>
            <a:stretch>
              <a:fillRect/>
            </a:stretch>
          </p:blipFill>
          <p:spPr>
            <a:xfrm>
              <a:off x="152400" y="152400"/>
              <a:ext cx="826700" cy="4838702"/>
            </a:xfrm>
            <a:prstGeom prst="rect">
              <a:avLst/>
            </a:prstGeom>
            <a:noFill/>
            <a:ln>
              <a:noFill/>
            </a:ln>
          </p:spPr>
        </p:pic>
        <p:sp>
          <p:nvSpPr>
            <p:cNvPr id="103" name="Google Shape;103;p17"/>
            <p:cNvSpPr txBox="1"/>
            <p:nvPr/>
          </p:nvSpPr>
          <p:spPr>
            <a:xfrm>
              <a:off x="1148975" y="152400"/>
              <a:ext cx="3238500" cy="2062500"/>
            </a:xfrm>
            <a:prstGeom prst="rect">
              <a:avLst/>
            </a:prstGeom>
            <a:solidFill>
              <a:srgbClr val="FFFFFF"/>
            </a:solidFill>
            <a:ln cap="flat" cmpd="sng" w="952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000000"/>
                  </a:solidFill>
                </a:rPr>
                <a:t>Word Wizard</a:t>
              </a:r>
              <a:r>
                <a:rPr b="1" lang="en" sz="1800"/>
                <a:t> Winners</a:t>
              </a:r>
              <a:r>
                <a:rPr b="1" lang="en" sz="1800">
                  <a:solidFill>
                    <a:srgbClr val="000000"/>
                  </a:solidFill>
                </a:rPr>
                <a:t>:</a:t>
              </a:r>
              <a:endParaRPr b="1" sz="1800"/>
            </a:p>
            <a:p>
              <a:pPr indent="0" lvl="0" marL="0" rtl="0" algn="l">
                <a:spcBef>
                  <a:spcPts val="0"/>
                </a:spcBef>
                <a:spcAft>
                  <a:spcPts val="0"/>
                </a:spcAft>
                <a:buNone/>
              </a:pPr>
              <a:r>
                <a:rPr b="1" lang="en" sz="1800"/>
                <a:t>Year 3 - Class 8 - </a:t>
              </a:r>
              <a:r>
                <a:rPr b="1" lang="en" sz="1700">
                  <a:solidFill>
                    <a:srgbClr val="333333"/>
                  </a:solidFill>
                  <a:latin typeface="Helvetica Neue"/>
                  <a:ea typeface="Helvetica Neue"/>
                  <a:cs typeface="Helvetica Neue"/>
                  <a:sym typeface="Helvetica Neue"/>
                </a:rPr>
                <a:t>17,586</a:t>
              </a:r>
              <a:endParaRPr b="1" sz="1800"/>
            </a:p>
            <a:p>
              <a:pPr indent="0" lvl="0" marL="0" rtl="0" algn="l">
                <a:spcBef>
                  <a:spcPts val="0"/>
                </a:spcBef>
                <a:spcAft>
                  <a:spcPts val="0"/>
                </a:spcAft>
                <a:buNone/>
              </a:pPr>
              <a:r>
                <a:rPr b="1" lang="en" sz="1800"/>
                <a:t>Year 4 - Class 10 - </a:t>
              </a:r>
              <a:r>
                <a:rPr b="1" lang="en" sz="1800">
                  <a:solidFill>
                    <a:srgbClr val="333333"/>
                  </a:solidFill>
                  <a:latin typeface="Helvetica Neue"/>
                  <a:ea typeface="Helvetica Neue"/>
                  <a:cs typeface="Helvetica Neue"/>
                  <a:sym typeface="Helvetica Neue"/>
                </a:rPr>
                <a:t>270,990</a:t>
              </a:r>
              <a:endParaRPr b="1" sz="1800"/>
            </a:p>
            <a:p>
              <a:pPr indent="0" lvl="0" marL="0" rtl="0" algn="l">
                <a:spcBef>
                  <a:spcPts val="0"/>
                </a:spcBef>
                <a:spcAft>
                  <a:spcPts val="0"/>
                </a:spcAft>
                <a:buNone/>
              </a:pPr>
              <a:r>
                <a:rPr b="1" lang="en" sz="1800"/>
                <a:t>Year 5 - Class 11 - </a:t>
              </a:r>
              <a:r>
                <a:rPr b="1" lang="en" sz="1800">
                  <a:solidFill>
                    <a:srgbClr val="333333"/>
                  </a:solidFill>
                  <a:latin typeface="Helvetica Neue"/>
                  <a:ea typeface="Helvetica Neue"/>
                  <a:cs typeface="Helvetica Neue"/>
                  <a:sym typeface="Helvetica Neue"/>
                </a:rPr>
                <a:t>477,810</a:t>
              </a:r>
              <a:endParaRPr b="1" sz="1500"/>
            </a:p>
            <a:p>
              <a:pPr indent="0" lvl="0" marL="0" rtl="0" algn="l">
                <a:spcBef>
                  <a:spcPts val="0"/>
                </a:spcBef>
                <a:spcAft>
                  <a:spcPts val="0"/>
                </a:spcAft>
                <a:buNone/>
              </a:pPr>
              <a:r>
                <a:rPr b="1" lang="en" sz="1800"/>
                <a:t>Year 6 - Class 14 - </a:t>
              </a:r>
              <a:r>
                <a:rPr b="1" lang="en" sz="1800">
                  <a:solidFill>
                    <a:srgbClr val="333333"/>
                  </a:solidFill>
                  <a:latin typeface="Helvetica Neue"/>
                  <a:ea typeface="Helvetica Neue"/>
                  <a:cs typeface="Helvetica Neue"/>
                  <a:sym typeface="Helvetica Neue"/>
                </a:rPr>
                <a:t>553,086</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p:txBody>
        </p:sp>
        <p:pic>
          <p:nvPicPr>
            <p:cNvPr id="104" name="Google Shape;104;p17"/>
            <p:cNvPicPr preferRelativeResize="0"/>
            <p:nvPr/>
          </p:nvPicPr>
          <p:blipFill>
            <a:blip r:embed="rId4">
              <a:alphaModFix/>
            </a:blip>
            <a:stretch>
              <a:fillRect/>
            </a:stretch>
          </p:blipFill>
          <p:spPr>
            <a:xfrm>
              <a:off x="2524900" y="1607971"/>
              <a:ext cx="397705" cy="606925"/>
            </a:xfrm>
            <a:prstGeom prst="rect">
              <a:avLst/>
            </a:prstGeom>
            <a:noFill/>
            <a:ln>
              <a:noFill/>
            </a:ln>
          </p:spPr>
        </p:pic>
        <p:pic>
          <p:nvPicPr>
            <p:cNvPr id="105" name="Google Shape;105;p17"/>
            <p:cNvPicPr preferRelativeResize="0"/>
            <p:nvPr/>
          </p:nvPicPr>
          <p:blipFill>
            <a:blip r:embed="rId5">
              <a:alphaModFix/>
            </a:blip>
            <a:stretch>
              <a:fillRect/>
            </a:stretch>
          </p:blipFill>
          <p:spPr>
            <a:xfrm>
              <a:off x="1145575" y="2249800"/>
              <a:ext cx="3260402" cy="2880300"/>
            </a:xfrm>
            <a:prstGeom prst="rect">
              <a:avLst/>
            </a:prstGeom>
            <a:noFill/>
            <a:ln>
              <a:noFill/>
            </a:ln>
          </p:spPr>
        </p:pic>
        <p:pic>
          <p:nvPicPr>
            <p:cNvPr id="106" name="Google Shape;106;p17"/>
            <p:cNvPicPr preferRelativeResize="0"/>
            <p:nvPr/>
          </p:nvPicPr>
          <p:blipFill>
            <a:blip r:embed="rId6">
              <a:alphaModFix/>
            </a:blip>
            <a:stretch>
              <a:fillRect/>
            </a:stretch>
          </p:blipFill>
          <p:spPr>
            <a:xfrm>
              <a:off x="7277100" y="0"/>
              <a:ext cx="1714500" cy="5143500"/>
            </a:xfrm>
            <a:prstGeom prst="rect">
              <a:avLst/>
            </a:prstGeom>
            <a:noFill/>
            <a:ln>
              <a:noFill/>
            </a:ln>
          </p:spPr>
        </p:pic>
        <p:sp>
          <p:nvSpPr>
            <p:cNvPr id="107" name="Google Shape;107;p17"/>
            <p:cNvSpPr txBox="1"/>
            <p:nvPr/>
          </p:nvSpPr>
          <p:spPr>
            <a:xfrm>
              <a:off x="4557350" y="152400"/>
              <a:ext cx="2597100" cy="32043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lt2"/>
                </a:solidFill>
                <a:latin typeface="Roboto"/>
                <a:ea typeface="Roboto"/>
                <a:cs typeface="Roboto"/>
                <a:sym typeface="Roboto"/>
              </a:endParaRPr>
            </a:p>
          </p:txBody>
        </p:sp>
        <p:pic>
          <p:nvPicPr>
            <p:cNvPr id="108" name="Google Shape;108;p17"/>
            <p:cNvPicPr preferRelativeResize="0"/>
            <p:nvPr/>
          </p:nvPicPr>
          <p:blipFill>
            <a:blip r:embed="rId7">
              <a:alphaModFix/>
            </a:blip>
            <a:stretch>
              <a:fillRect/>
            </a:stretch>
          </p:blipFill>
          <p:spPr>
            <a:xfrm>
              <a:off x="4603412" y="229087"/>
              <a:ext cx="2457500" cy="760375"/>
            </a:xfrm>
            <a:prstGeom prst="rect">
              <a:avLst/>
            </a:prstGeom>
            <a:noFill/>
            <a:ln>
              <a:noFill/>
            </a:ln>
          </p:spPr>
        </p:pic>
        <p:sp>
          <p:nvSpPr>
            <p:cNvPr id="109" name="Google Shape;109;p17"/>
            <p:cNvSpPr txBox="1"/>
            <p:nvPr/>
          </p:nvSpPr>
          <p:spPr>
            <a:xfrm>
              <a:off x="4690700" y="989450"/>
              <a:ext cx="2274300" cy="23673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latin typeface="Roboto"/>
                  <a:ea typeface="Roboto"/>
                  <a:cs typeface="Roboto"/>
                  <a:sym typeface="Roboto"/>
                </a:rPr>
                <a:t>Well done to Miss Jones’ group. This week they have all </a:t>
              </a:r>
              <a:r>
                <a:rPr lang="en" sz="1700">
                  <a:latin typeface="Roboto"/>
                  <a:ea typeface="Roboto"/>
                  <a:cs typeface="Roboto"/>
                  <a:sym typeface="Roboto"/>
                </a:rPr>
                <a:t>written</a:t>
              </a:r>
              <a:r>
                <a:rPr lang="en" sz="1700">
                  <a:latin typeface="Roboto"/>
                  <a:ea typeface="Roboto"/>
                  <a:cs typeface="Roboto"/>
                  <a:sym typeface="Roboto"/>
                </a:rPr>
                <a:t> FANTASTIC ‘Big Writes’ based on ‘Playdate’. </a:t>
              </a:r>
              <a:endParaRPr sz="1700">
                <a:latin typeface="Roboto"/>
                <a:ea typeface="Roboto"/>
                <a:cs typeface="Roboto"/>
                <a:sym typeface="Roboto"/>
              </a:endParaRPr>
            </a:p>
          </p:txBody>
        </p:sp>
        <p:sp>
          <p:nvSpPr>
            <p:cNvPr id="110" name="Google Shape;110;p17"/>
            <p:cNvSpPr txBox="1"/>
            <p:nvPr/>
          </p:nvSpPr>
          <p:spPr>
            <a:xfrm>
              <a:off x="2524900" y="3149750"/>
              <a:ext cx="1402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grpSp>
      <p:sp>
        <p:nvSpPr>
          <p:cNvPr id="111" name="Google Shape;111;p17"/>
          <p:cNvSpPr txBox="1"/>
          <p:nvPr/>
        </p:nvSpPr>
        <p:spPr>
          <a:xfrm>
            <a:off x="1500450" y="3200200"/>
            <a:ext cx="2619300" cy="138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chemeClr val="lt2"/>
              </a:solidFill>
              <a:latin typeface="Roboto"/>
              <a:ea typeface="Roboto"/>
              <a:cs typeface="Roboto"/>
              <a:sym typeface="Roboto"/>
            </a:endParaRPr>
          </a:p>
        </p:txBody>
      </p:sp>
      <p:sp>
        <p:nvSpPr>
          <p:cNvPr id="112" name="Google Shape;112;p17"/>
          <p:cNvSpPr txBox="1"/>
          <p:nvPr/>
        </p:nvSpPr>
        <p:spPr>
          <a:xfrm>
            <a:off x="1355725" y="2932550"/>
            <a:ext cx="2821800" cy="182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latin typeface="Roboto"/>
                <a:ea typeface="Roboto"/>
                <a:cs typeface="Roboto"/>
                <a:sym typeface="Roboto"/>
              </a:rPr>
              <a:t>Miss Jones recommends:</a:t>
            </a:r>
            <a:endParaRPr b="1" sz="900">
              <a:latin typeface="Roboto"/>
              <a:ea typeface="Roboto"/>
              <a:cs typeface="Roboto"/>
              <a:sym typeface="Roboto"/>
            </a:endParaRPr>
          </a:p>
          <a:p>
            <a:pPr indent="0" lvl="0" marL="0" rtl="0" algn="l">
              <a:spcBef>
                <a:spcPts val="0"/>
              </a:spcBef>
              <a:spcAft>
                <a:spcPts val="0"/>
              </a:spcAft>
              <a:buNone/>
            </a:pPr>
            <a:r>
              <a:rPr lang="en" sz="900"/>
              <a:t>We would love to recommend </a:t>
            </a:r>
            <a:r>
              <a:rPr i="1" lang="en" sz="900"/>
              <a:t>Clump the Lump of Coal</a:t>
            </a:r>
            <a:r>
              <a:rPr lang="en" sz="900"/>
              <a:t> by Eleanor Best. Miss Jones had the pleasure of sharing this delightful story with Class One, and it had everyone laughing out loud as they practised the funny faces they might pull if Clump appeared in their stocking on Christmas morning! Our favourite moment in the story is when Clump proudly says, </a:t>
            </a:r>
            <a:r>
              <a:rPr i="1" lang="en" sz="900"/>
              <a:t>“My difference makes me special and brings others so much joy.”</a:t>
            </a:r>
            <a:r>
              <a:rPr lang="en" sz="900"/>
              <a:t> This heart-warming book teaches a wonderful message about celebrating our differences and finding happiness in being unique.</a:t>
            </a:r>
            <a:endParaRPr sz="900">
              <a:latin typeface="Roboto"/>
              <a:ea typeface="Roboto"/>
              <a:cs typeface="Roboto"/>
              <a:sym typeface="Roboto"/>
            </a:endParaRPr>
          </a:p>
          <a:p>
            <a:pPr indent="0" lvl="0" marL="0" rtl="0" algn="l">
              <a:spcBef>
                <a:spcPts val="0"/>
              </a:spcBef>
              <a:spcAft>
                <a:spcPts val="0"/>
              </a:spcAft>
              <a:buNone/>
            </a:pPr>
            <a:r>
              <a:t/>
            </a:r>
            <a:endParaRPr sz="1000">
              <a:latin typeface="Roboto"/>
              <a:ea typeface="Roboto"/>
              <a:cs typeface="Roboto"/>
              <a:sym typeface="Roboto"/>
            </a:endParaRPr>
          </a:p>
          <a:p>
            <a:pPr indent="0" lvl="0" marL="0" rtl="0" algn="l">
              <a:spcBef>
                <a:spcPts val="0"/>
              </a:spcBef>
              <a:spcAft>
                <a:spcPts val="0"/>
              </a:spcAft>
              <a:buNone/>
            </a:pPr>
            <a:r>
              <a:t/>
            </a:r>
            <a:endParaRPr sz="1000">
              <a:latin typeface="Roboto"/>
              <a:ea typeface="Roboto"/>
              <a:cs typeface="Roboto"/>
              <a:sym typeface="Roboto"/>
            </a:endParaRPr>
          </a:p>
        </p:txBody>
      </p:sp>
      <p:sp>
        <p:nvSpPr>
          <p:cNvPr id="113" name="Google Shape;113;p17"/>
          <p:cNvSpPr txBox="1"/>
          <p:nvPr/>
        </p:nvSpPr>
        <p:spPr>
          <a:xfrm>
            <a:off x="7230000" y="832450"/>
            <a:ext cx="1761600" cy="264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50">
                <a:latin typeface="Roboto"/>
                <a:ea typeface="Roboto"/>
                <a:cs typeface="Roboto"/>
                <a:sym typeface="Roboto"/>
              </a:rPr>
              <a:t>Mrs Wilson recommends Granny Goes to Bethlehem by Kathy Weston. The night Jesus is born, many visitors arrive at the stable and </a:t>
            </a:r>
            <a:r>
              <a:rPr lang="en" sz="1050">
                <a:highlight>
                  <a:srgbClr val="FFFFFF"/>
                </a:highlight>
                <a:latin typeface="Roboto"/>
                <a:ea typeface="Roboto"/>
                <a:cs typeface="Roboto"/>
                <a:sym typeface="Roboto"/>
              </a:rPr>
              <a:t>J</a:t>
            </a:r>
            <a:r>
              <a:rPr lang="en" sz="1050">
                <a:solidFill>
                  <a:srgbClr val="0F1111"/>
                </a:solidFill>
                <a:highlight>
                  <a:srgbClr val="FFFFFF"/>
                </a:highlight>
              </a:rPr>
              <a:t>esus's Granny and Grandad arrived too. And Jesus's Granny wasn't at all pleased to find her grandson stuck in a smelly old stable with all these animals. And she wasn't keen on all these strange visitors either. Imagine someone giving a lamb as a gift to a baby! </a:t>
            </a:r>
            <a:endParaRPr sz="1100">
              <a:solidFill>
                <a:srgbClr val="474747"/>
              </a:solidFill>
              <a:latin typeface="Roboto"/>
              <a:ea typeface="Roboto"/>
              <a:cs typeface="Roboto"/>
              <a:sym typeface="Roboto"/>
            </a:endParaRPr>
          </a:p>
          <a:p>
            <a:pPr indent="0" lvl="0" marL="0" rtl="0" algn="l">
              <a:spcBef>
                <a:spcPts val="0"/>
              </a:spcBef>
              <a:spcAft>
                <a:spcPts val="0"/>
              </a:spcAft>
              <a:buNone/>
            </a:pPr>
            <a:r>
              <a:t/>
            </a:r>
            <a:endParaRPr sz="1100">
              <a:solidFill>
                <a:srgbClr val="474747"/>
              </a:solidFill>
              <a:latin typeface="Roboto"/>
              <a:ea typeface="Roboto"/>
              <a:cs typeface="Roboto"/>
              <a:sym typeface="Roboto"/>
            </a:endParaRPr>
          </a:p>
          <a:p>
            <a:pPr indent="0" lvl="0" marL="0" rtl="0" algn="l">
              <a:spcBef>
                <a:spcPts val="0"/>
              </a:spcBef>
              <a:spcAft>
                <a:spcPts val="0"/>
              </a:spcAft>
              <a:buNone/>
            </a:pPr>
            <a:r>
              <a:t/>
            </a:r>
            <a:endParaRPr sz="1100">
              <a:solidFill>
                <a:srgbClr val="474747"/>
              </a:solidFill>
              <a:latin typeface="Roboto"/>
              <a:ea typeface="Roboto"/>
              <a:cs typeface="Roboto"/>
              <a:sym typeface="Roboto"/>
            </a:endParaRPr>
          </a:p>
          <a:p>
            <a:pPr indent="0" lvl="0" marL="0" rtl="0" algn="l">
              <a:spcBef>
                <a:spcPts val="0"/>
              </a:spcBef>
              <a:spcAft>
                <a:spcPts val="0"/>
              </a:spcAft>
              <a:buNone/>
            </a:pPr>
            <a:r>
              <a:t/>
            </a:r>
            <a:endParaRPr sz="1100">
              <a:solidFill>
                <a:srgbClr val="474747"/>
              </a:solidFill>
              <a:latin typeface="Roboto"/>
              <a:ea typeface="Roboto"/>
              <a:cs typeface="Roboto"/>
              <a:sym typeface="Roboto"/>
            </a:endParaRPr>
          </a:p>
          <a:p>
            <a:pPr indent="0" lvl="0" marL="0" rtl="0" algn="l">
              <a:spcBef>
                <a:spcPts val="0"/>
              </a:spcBef>
              <a:spcAft>
                <a:spcPts val="0"/>
              </a:spcAft>
              <a:buNone/>
            </a:pPr>
            <a:r>
              <a:t/>
            </a:r>
            <a:endParaRPr sz="1100">
              <a:solidFill>
                <a:srgbClr val="474747"/>
              </a:solidFill>
              <a:latin typeface="Roboto"/>
              <a:ea typeface="Roboto"/>
              <a:cs typeface="Roboto"/>
              <a:sym typeface="Roboto"/>
            </a:endParaRPr>
          </a:p>
          <a:p>
            <a:pPr indent="0" lvl="0" marL="0" rtl="0" algn="l">
              <a:spcBef>
                <a:spcPts val="0"/>
              </a:spcBef>
              <a:spcAft>
                <a:spcPts val="0"/>
              </a:spcAft>
              <a:buNone/>
            </a:pPr>
            <a:r>
              <a:t/>
            </a:r>
            <a:endParaRPr sz="1100">
              <a:solidFill>
                <a:srgbClr val="474747"/>
              </a:solidFill>
              <a:latin typeface="Roboto"/>
              <a:ea typeface="Roboto"/>
              <a:cs typeface="Roboto"/>
              <a:sym typeface="Roboto"/>
            </a:endParaRPr>
          </a:p>
          <a:p>
            <a:pPr indent="0" lvl="0" marL="0" rtl="0" algn="l">
              <a:spcBef>
                <a:spcPts val="0"/>
              </a:spcBef>
              <a:spcAft>
                <a:spcPts val="0"/>
              </a:spcAft>
              <a:buNone/>
            </a:pPr>
            <a:r>
              <a:t/>
            </a:r>
            <a:endParaRPr sz="1100">
              <a:solidFill>
                <a:srgbClr val="474747"/>
              </a:solidFill>
              <a:latin typeface="Roboto"/>
              <a:ea typeface="Roboto"/>
              <a:cs typeface="Roboto"/>
              <a:sym typeface="Roboto"/>
            </a:endParaRPr>
          </a:p>
          <a:p>
            <a:pPr indent="0" lvl="0" marL="0" rtl="0" algn="l">
              <a:spcBef>
                <a:spcPts val="0"/>
              </a:spcBef>
              <a:spcAft>
                <a:spcPts val="0"/>
              </a:spcAft>
              <a:buNone/>
            </a:pPr>
            <a:r>
              <a:t/>
            </a:r>
            <a:endParaRPr sz="1100">
              <a:solidFill>
                <a:srgbClr val="474747"/>
              </a:solidFill>
              <a:latin typeface="Roboto"/>
              <a:ea typeface="Roboto"/>
              <a:cs typeface="Roboto"/>
              <a:sym typeface="Roboto"/>
            </a:endParaRPr>
          </a:p>
          <a:p>
            <a:pPr indent="0" lvl="0" marL="0" rtl="0" algn="l">
              <a:spcBef>
                <a:spcPts val="0"/>
              </a:spcBef>
              <a:spcAft>
                <a:spcPts val="0"/>
              </a:spcAft>
              <a:buNone/>
            </a:pPr>
            <a:r>
              <a:t/>
            </a:r>
            <a:endParaRPr sz="1100">
              <a:solidFill>
                <a:srgbClr val="474747"/>
              </a:solidFill>
              <a:latin typeface="Roboto"/>
              <a:ea typeface="Roboto"/>
              <a:cs typeface="Roboto"/>
              <a:sym typeface="Roboto"/>
            </a:endParaRPr>
          </a:p>
        </p:txBody>
      </p:sp>
      <p:pic>
        <p:nvPicPr>
          <p:cNvPr id="114" name="Google Shape;114;p17" title="41VOhEDLudL.jpg"/>
          <p:cNvPicPr preferRelativeResize="0"/>
          <p:nvPr/>
        </p:nvPicPr>
        <p:blipFill>
          <a:blip r:embed="rId8">
            <a:alphaModFix/>
          </a:blip>
          <a:stretch>
            <a:fillRect/>
          </a:stretch>
        </p:blipFill>
        <p:spPr>
          <a:xfrm>
            <a:off x="7613675" y="3480546"/>
            <a:ext cx="1226425" cy="1649550"/>
          </a:xfrm>
          <a:prstGeom prst="rect">
            <a:avLst/>
          </a:prstGeom>
          <a:noFill/>
          <a:ln>
            <a:noFill/>
          </a:ln>
        </p:spPr>
      </p:pic>
      <p:sp>
        <p:nvSpPr>
          <p:cNvPr id="115" name="Google Shape;115;p17"/>
          <p:cNvSpPr/>
          <p:nvPr/>
        </p:nvSpPr>
        <p:spPr>
          <a:xfrm>
            <a:off x="5355050" y="3571850"/>
            <a:ext cx="2061600" cy="1101900"/>
          </a:xfrm>
          <a:prstGeom prst="wedgeRoundRectCallout">
            <a:avLst>
              <a:gd fmla="val 59581" name="adj1"/>
              <a:gd fmla="val 47576" name="adj2"/>
              <a:gd fmla="val 0" name="adj3"/>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Roboto"/>
                <a:ea typeface="Roboto"/>
                <a:cs typeface="Roboto"/>
                <a:sym typeface="Roboto"/>
              </a:rPr>
              <a:t>Mrs Wilson thinks Jesus’ Granny is from Yorkshire so you </a:t>
            </a:r>
            <a:r>
              <a:rPr i="1" lang="en" sz="1200">
                <a:latin typeface="Roboto"/>
                <a:ea typeface="Roboto"/>
                <a:cs typeface="Roboto"/>
                <a:sym typeface="Roboto"/>
              </a:rPr>
              <a:t>have </a:t>
            </a:r>
            <a:r>
              <a:rPr lang="en" sz="1200">
                <a:latin typeface="Roboto"/>
                <a:ea typeface="Roboto"/>
                <a:cs typeface="Roboto"/>
                <a:sym typeface="Roboto"/>
              </a:rPr>
              <a:t>to read the speech in a Yorkshire accent! </a:t>
            </a:r>
            <a:endParaRPr sz="1200">
              <a:latin typeface="Roboto"/>
              <a:ea typeface="Roboto"/>
              <a:cs typeface="Roboto"/>
              <a:sym typeface="Roboto"/>
            </a:endParaRPr>
          </a:p>
        </p:txBody>
      </p:sp>
      <p:pic>
        <p:nvPicPr>
          <p:cNvPr id="116" name="Google Shape;116;p17" title="download.jpg"/>
          <p:cNvPicPr preferRelativeResize="0"/>
          <p:nvPr/>
        </p:nvPicPr>
        <p:blipFill>
          <a:blip r:embed="rId9">
            <a:alphaModFix/>
          </a:blip>
          <a:stretch>
            <a:fillRect/>
          </a:stretch>
        </p:blipFill>
        <p:spPr>
          <a:xfrm>
            <a:off x="4188850" y="3876169"/>
            <a:ext cx="1097100" cy="1102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pic>
        <p:nvPicPr>
          <p:cNvPr id="121" name="Google Shape;121;p18"/>
          <p:cNvPicPr preferRelativeResize="0"/>
          <p:nvPr/>
        </p:nvPicPr>
        <p:blipFill>
          <a:blip r:embed="rId3">
            <a:alphaModFix/>
          </a:blip>
          <a:stretch>
            <a:fillRect/>
          </a:stretch>
        </p:blipFill>
        <p:spPr>
          <a:xfrm>
            <a:off x="152400" y="152400"/>
            <a:ext cx="3130916" cy="2419351"/>
          </a:xfrm>
          <a:prstGeom prst="rect">
            <a:avLst/>
          </a:prstGeom>
          <a:noFill/>
          <a:ln>
            <a:noFill/>
          </a:ln>
        </p:spPr>
      </p:pic>
      <p:sp>
        <p:nvSpPr>
          <p:cNvPr id="122" name="Google Shape;122;p18"/>
          <p:cNvSpPr txBox="1"/>
          <p:nvPr/>
        </p:nvSpPr>
        <p:spPr>
          <a:xfrm>
            <a:off x="933275" y="2492125"/>
            <a:ext cx="3534000" cy="2419500"/>
          </a:xfrm>
          <a:prstGeom prst="rect">
            <a:avLst/>
          </a:prstGeom>
          <a:solidFill>
            <a:srgbClr val="00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737373"/>
                </a:solidFill>
                <a:latin typeface="Roboto"/>
                <a:ea typeface="Roboto"/>
                <a:cs typeface="Roboto"/>
                <a:sym typeface="Roboto"/>
              </a:rPr>
              <a:t>We are aiming for 97% attendance. </a:t>
            </a:r>
            <a:endParaRPr sz="1800">
              <a:solidFill>
                <a:srgbClr val="737373"/>
              </a:solidFill>
              <a:latin typeface="Roboto"/>
              <a:ea typeface="Roboto"/>
              <a:cs typeface="Roboto"/>
              <a:sym typeface="Roboto"/>
            </a:endParaRPr>
          </a:p>
          <a:p>
            <a:pPr indent="0" lvl="0" marL="0" rtl="0" algn="l">
              <a:spcBef>
                <a:spcPts val="0"/>
              </a:spcBef>
              <a:spcAft>
                <a:spcPts val="0"/>
              </a:spcAft>
              <a:buNone/>
            </a:pPr>
            <a:r>
              <a:t/>
            </a:r>
            <a:endParaRPr sz="1800">
              <a:solidFill>
                <a:srgbClr val="737373"/>
              </a:solidFill>
              <a:latin typeface="Roboto"/>
              <a:ea typeface="Roboto"/>
              <a:cs typeface="Roboto"/>
              <a:sym typeface="Roboto"/>
            </a:endParaRPr>
          </a:p>
          <a:p>
            <a:pPr indent="0" lvl="0" marL="0" rtl="0" algn="l">
              <a:spcBef>
                <a:spcPts val="0"/>
              </a:spcBef>
              <a:spcAft>
                <a:spcPts val="0"/>
              </a:spcAft>
              <a:buNone/>
            </a:pPr>
            <a:r>
              <a:rPr lang="en" sz="1800">
                <a:solidFill>
                  <a:srgbClr val="737373"/>
                </a:solidFill>
                <a:latin typeface="Roboto"/>
                <a:ea typeface="Roboto"/>
                <a:cs typeface="Roboto"/>
                <a:sym typeface="Roboto"/>
              </a:rPr>
              <a:t>This week, our classes with the highest attendance are…</a:t>
            </a:r>
            <a:endParaRPr sz="1800">
              <a:solidFill>
                <a:srgbClr val="737373"/>
              </a:solidFill>
              <a:latin typeface="Roboto"/>
              <a:ea typeface="Roboto"/>
              <a:cs typeface="Roboto"/>
              <a:sym typeface="Roboto"/>
            </a:endParaRPr>
          </a:p>
          <a:p>
            <a:pPr indent="0" lvl="0" marL="0" rtl="0" algn="l">
              <a:spcBef>
                <a:spcPts val="0"/>
              </a:spcBef>
              <a:spcAft>
                <a:spcPts val="0"/>
              </a:spcAft>
              <a:buNone/>
            </a:pPr>
            <a:r>
              <a:rPr lang="en" sz="1800">
                <a:solidFill>
                  <a:srgbClr val="737373"/>
                </a:solidFill>
                <a:latin typeface="Roboto"/>
                <a:ea typeface="Roboto"/>
                <a:cs typeface="Roboto"/>
                <a:sym typeface="Roboto"/>
              </a:rPr>
              <a:t>KS1 - Class 5    95%</a:t>
            </a:r>
            <a:endParaRPr sz="1800">
              <a:solidFill>
                <a:srgbClr val="737373"/>
              </a:solidFill>
              <a:latin typeface="Roboto"/>
              <a:ea typeface="Roboto"/>
              <a:cs typeface="Roboto"/>
              <a:sym typeface="Roboto"/>
            </a:endParaRPr>
          </a:p>
          <a:p>
            <a:pPr indent="0" lvl="0" marL="0" rtl="0" algn="l">
              <a:spcBef>
                <a:spcPts val="0"/>
              </a:spcBef>
              <a:spcAft>
                <a:spcPts val="0"/>
              </a:spcAft>
              <a:buNone/>
            </a:pPr>
            <a:r>
              <a:rPr lang="en" sz="1800">
                <a:solidFill>
                  <a:srgbClr val="737373"/>
                </a:solidFill>
                <a:latin typeface="Roboto"/>
                <a:ea typeface="Roboto"/>
                <a:cs typeface="Roboto"/>
                <a:sym typeface="Roboto"/>
              </a:rPr>
              <a:t>KS2 - Class 11  98.92%</a:t>
            </a:r>
            <a:endParaRPr sz="1800">
              <a:solidFill>
                <a:srgbClr val="737373"/>
              </a:solidFill>
              <a:latin typeface="Roboto"/>
              <a:ea typeface="Roboto"/>
              <a:cs typeface="Roboto"/>
              <a:sym typeface="Roboto"/>
            </a:endParaRPr>
          </a:p>
          <a:p>
            <a:pPr indent="0" lvl="0" marL="0" rtl="0" algn="ctr">
              <a:spcBef>
                <a:spcPts val="0"/>
              </a:spcBef>
              <a:spcAft>
                <a:spcPts val="0"/>
              </a:spcAft>
              <a:buNone/>
            </a:pPr>
            <a:r>
              <a:rPr lang="en" sz="1800">
                <a:solidFill>
                  <a:srgbClr val="0277BD"/>
                </a:solidFill>
                <a:latin typeface="Roboto"/>
                <a:ea typeface="Roboto"/>
                <a:cs typeface="Roboto"/>
                <a:sym typeface="Roboto"/>
              </a:rPr>
              <a:t>WELL DONE</a:t>
            </a:r>
            <a:endParaRPr sz="1800">
              <a:solidFill>
                <a:srgbClr val="0277BD"/>
              </a:solidFill>
              <a:latin typeface="Roboto"/>
              <a:ea typeface="Roboto"/>
              <a:cs typeface="Roboto"/>
              <a:sym typeface="Roboto"/>
            </a:endParaRPr>
          </a:p>
          <a:p>
            <a:pPr indent="0" lvl="0" marL="0" rtl="0" algn="l">
              <a:spcBef>
                <a:spcPts val="0"/>
              </a:spcBef>
              <a:spcAft>
                <a:spcPts val="0"/>
              </a:spcAft>
              <a:buNone/>
            </a:pPr>
            <a:r>
              <a:t/>
            </a:r>
            <a:endParaRPr sz="1800">
              <a:solidFill>
                <a:srgbClr val="737373"/>
              </a:solidFill>
              <a:latin typeface="Roboto"/>
              <a:ea typeface="Roboto"/>
              <a:cs typeface="Roboto"/>
              <a:sym typeface="Roboto"/>
            </a:endParaRPr>
          </a:p>
          <a:p>
            <a:pPr indent="0" lvl="0" marL="0" rtl="0" algn="ctr">
              <a:spcBef>
                <a:spcPts val="0"/>
              </a:spcBef>
              <a:spcAft>
                <a:spcPts val="0"/>
              </a:spcAft>
              <a:buNone/>
            </a:pPr>
            <a:r>
              <a:t/>
            </a:r>
            <a:endParaRPr sz="1800">
              <a:solidFill>
                <a:srgbClr val="0000FF"/>
              </a:solidFill>
              <a:latin typeface="Roboto"/>
              <a:ea typeface="Roboto"/>
              <a:cs typeface="Roboto"/>
              <a:sym typeface="Roboto"/>
            </a:endParaRPr>
          </a:p>
        </p:txBody>
      </p:sp>
      <p:sp>
        <p:nvSpPr>
          <p:cNvPr id="123" name="Google Shape;123;p18"/>
          <p:cNvSpPr txBox="1"/>
          <p:nvPr/>
        </p:nvSpPr>
        <p:spPr>
          <a:xfrm>
            <a:off x="0" y="421481"/>
            <a:ext cx="1886100" cy="46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lt2"/>
              </a:solidFill>
              <a:latin typeface="Roboto"/>
              <a:ea typeface="Roboto"/>
              <a:cs typeface="Roboto"/>
              <a:sym typeface="Roboto"/>
            </a:endParaRPr>
          </a:p>
        </p:txBody>
      </p:sp>
      <p:sp>
        <p:nvSpPr>
          <p:cNvPr id="124" name="Google Shape;124;p18"/>
          <p:cNvSpPr txBox="1"/>
          <p:nvPr/>
        </p:nvSpPr>
        <p:spPr>
          <a:xfrm>
            <a:off x="3642450" y="152400"/>
            <a:ext cx="5280300" cy="10914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50">
                <a:solidFill>
                  <a:srgbClr val="080809"/>
                </a:solidFill>
                <a:highlight>
                  <a:srgbClr val="FFFFFF"/>
                </a:highlight>
                <a:latin typeface="Roboto"/>
                <a:ea typeface="Roboto"/>
                <a:cs typeface="Roboto"/>
                <a:sym typeface="Roboto"/>
              </a:rPr>
              <a:t>A polite reminder ahead of next week’s performances, that the filming and photography of our performances is strictly prohibited. This is to protect vulnerable pupils.</a:t>
            </a:r>
            <a:endParaRPr sz="1150">
              <a:solidFill>
                <a:srgbClr val="080809"/>
              </a:solidFill>
              <a:highlight>
                <a:srgbClr val="FFFFFF"/>
              </a:highlight>
              <a:latin typeface="Roboto"/>
              <a:ea typeface="Roboto"/>
              <a:cs typeface="Roboto"/>
              <a:sym typeface="Roboto"/>
            </a:endParaRPr>
          </a:p>
          <a:p>
            <a:pPr indent="0" lvl="0" marL="0" rtl="0" algn="l">
              <a:spcBef>
                <a:spcPts val="0"/>
              </a:spcBef>
              <a:spcAft>
                <a:spcPts val="0"/>
              </a:spcAft>
              <a:buNone/>
            </a:pPr>
            <a:r>
              <a:rPr lang="en" sz="1100"/>
              <a:t>I</a:t>
            </a:r>
            <a:r>
              <a:rPr lang="en" sz="1150">
                <a:solidFill>
                  <a:srgbClr val="080809"/>
                </a:solidFill>
                <a:highlight>
                  <a:srgbClr val="FFFFFF"/>
                </a:highlight>
                <a:latin typeface="Roboto"/>
                <a:ea typeface="Roboto"/>
                <a:cs typeface="Roboto"/>
                <a:sym typeface="Roboto"/>
              </a:rPr>
              <a:t>nstead, we have taken a photograph of your child that you will receive. We hope you enjoy the shows!</a:t>
            </a:r>
            <a:endParaRPr sz="1800">
              <a:solidFill>
                <a:schemeClr val="lt2"/>
              </a:solidFill>
              <a:latin typeface="Roboto"/>
              <a:ea typeface="Roboto"/>
              <a:cs typeface="Roboto"/>
              <a:sym typeface="Roboto"/>
            </a:endParaRPr>
          </a:p>
        </p:txBody>
      </p:sp>
      <p:pic>
        <p:nvPicPr>
          <p:cNvPr id="125" name="Google Shape;125;p18" title="494569510_1247623424037510_8309559188678864289_n.jpg"/>
          <p:cNvPicPr preferRelativeResize="0"/>
          <p:nvPr/>
        </p:nvPicPr>
        <p:blipFill>
          <a:blip r:embed="rId4">
            <a:alphaModFix/>
          </a:blip>
          <a:stretch>
            <a:fillRect/>
          </a:stretch>
        </p:blipFill>
        <p:spPr>
          <a:xfrm>
            <a:off x="5045775" y="1243725"/>
            <a:ext cx="3130926" cy="387817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19"/>
          <p:cNvPicPr preferRelativeResize="0"/>
          <p:nvPr/>
        </p:nvPicPr>
        <p:blipFill>
          <a:blip r:embed="rId3">
            <a:alphaModFix/>
          </a:blip>
          <a:stretch>
            <a:fillRect/>
          </a:stretch>
        </p:blipFill>
        <p:spPr>
          <a:xfrm>
            <a:off x="152400" y="152400"/>
            <a:ext cx="3422672" cy="4838699"/>
          </a:xfrm>
          <a:prstGeom prst="rect">
            <a:avLst/>
          </a:prstGeom>
          <a:noFill/>
          <a:ln>
            <a:noFill/>
          </a:ln>
        </p:spPr>
      </p:pic>
      <p:pic>
        <p:nvPicPr>
          <p:cNvPr id="131" name="Google Shape;131;p19"/>
          <p:cNvPicPr preferRelativeResize="0"/>
          <p:nvPr/>
        </p:nvPicPr>
        <p:blipFill>
          <a:blip r:embed="rId4">
            <a:alphaModFix/>
          </a:blip>
          <a:stretch>
            <a:fillRect/>
          </a:stretch>
        </p:blipFill>
        <p:spPr>
          <a:xfrm>
            <a:off x="4061117" y="152400"/>
            <a:ext cx="4838700" cy="4838700"/>
          </a:xfrm>
          <a:prstGeom prst="rect">
            <a:avLst/>
          </a:prstGeom>
          <a:noFill/>
          <a:ln>
            <a:noFill/>
          </a:ln>
        </p:spPr>
      </p:pic>
      <p:sp>
        <p:nvSpPr>
          <p:cNvPr id="132" name="Google Shape;132;p19"/>
          <p:cNvSpPr txBox="1"/>
          <p:nvPr/>
        </p:nvSpPr>
        <p:spPr>
          <a:xfrm>
            <a:off x="467375" y="1330650"/>
            <a:ext cx="3107700" cy="3592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200">
                <a:latin typeface="Calibri"/>
                <a:ea typeface="Calibri"/>
                <a:cs typeface="Calibri"/>
                <a:sym typeface="Calibri"/>
              </a:rPr>
              <a:t>Reception Nativity  16th &amp; 17th </a:t>
            </a:r>
            <a:br>
              <a:rPr lang="en" sz="1200">
                <a:latin typeface="Calibri"/>
                <a:ea typeface="Calibri"/>
                <a:cs typeface="Calibri"/>
                <a:sym typeface="Calibri"/>
              </a:rPr>
            </a:br>
            <a:r>
              <a:rPr lang="en" sz="1200">
                <a:latin typeface="Calibri"/>
                <a:ea typeface="Calibri"/>
                <a:cs typeface="Calibri"/>
                <a:sym typeface="Calibri"/>
              </a:rPr>
              <a:t>(9:15 - 9:45am)</a:t>
            </a:r>
            <a:br>
              <a:rPr lang="en" sz="1200">
                <a:latin typeface="Calibri"/>
                <a:ea typeface="Calibri"/>
                <a:cs typeface="Calibri"/>
                <a:sym typeface="Calibri"/>
              </a:rPr>
            </a:br>
            <a:br>
              <a:rPr lang="en" sz="1200">
                <a:latin typeface="Calibri"/>
                <a:ea typeface="Calibri"/>
                <a:cs typeface="Calibri"/>
                <a:sym typeface="Calibri"/>
              </a:rPr>
            </a:br>
            <a:r>
              <a:rPr lang="en" sz="1200">
                <a:latin typeface="Calibri"/>
                <a:ea typeface="Calibri"/>
                <a:cs typeface="Calibri"/>
                <a:sym typeface="Calibri"/>
              </a:rPr>
              <a:t>Y1,Y2 &amp; Y3 Production	 15th,  16th &amp;  17th (2.30-3.15pm)</a:t>
            </a:r>
            <a:br>
              <a:rPr lang="en" sz="1200">
                <a:latin typeface="Calibri"/>
                <a:ea typeface="Calibri"/>
                <a:cs typeface="Calibri"/>
                <a:sym typeface="Calibri"/>
              </a:rPr>
            </a:br>
            <a:br>
              <a:rPr lang="en" sz="1200">
                <a:latin typeface="Calibri"/>
                <a:ea typeface="Calibri"/>
                <a:cs typeface="Calibri"/>
                <a:sym typeface="Calibri"/>
              </a:rPr>
            </a:br>
            <a:r>
              <a:rPr lang="en" sz="1200">
                <a:latin typeface="Calibri"/>
                <a:ea typeface="Calibri"/>
                <a:cs typeface="Calibri"/>
                <a:sym typeface="Calibri"/>
              </a:rPr>
              <a:t>Nursery Sing Along 17th Dec @11.30 OR 2.45</a:t>
            </a:r>
            <a:br>
              <a:rPr lang="en" sz="1200">
                <a:latin typeface="Calibri"/>
                <a:ea typeface="Calibri"/>
                <a:cs typeface="Calibri"/>
                <a:sym typeface="Calibri"/>
              </a:rPr>
            </a:br>
            <a:br>
              <a:rPr lang="en" sz="1200">
                <a:latin typeface="Calibri"/>
                <a:ea typeface="Calibri"/>
                <a:cs typeface="Calibri"/>
                <a:sym typeface="Calibri"/>
              </a:rPr>
            </a:br>
            <a:r>
              <a:rPr lang="en" sz="1200">
                <a:latin typeface="Calibri"/>
                <a:ea typeface="Calibri"/>
                <a:cs typeface="Calibri"/>
                <a:sym typeface="Calibri"/>
              </a:rPr>
              <a:t>Y4, Y5, Y6 Production	17th Dec (5.30-6.30pm) </a:t>
            </a:r>
            <a:br>
              <a:rPr lang="en" sz="1200">
                <a:latin typeface="Calibri"/>
                <a:ea typeface="Calibri"/>
                <a:cs typeface="Calibri"/>
                <a:sym typeface="Calibri"/>
              </a:rPr>
            </a:br>
            <a:r>
              <a:rPr lang="en" sz="1200">
                <a:latin typeface="Calibri"/>
                <a:ea typeface="Calibri"/>
                <a:cs typeface="Calibri"/>
                <a:sym typeface="Calibri"/>
              </a:rPr>
              <a:t>&amp; Thur 18th Dec (9.15-10.15am &amp; 2:00-3:00pm</a:t>
            </a:r>
            <a:br>
              <a:rPr lang="en" sz="1200">
                <a:latin typeface="Calibri"/>
                <a:ea typeface="Calibri"/>
                <a:cs typeface="Calibri"/>
                <a:sym typeface="Calibri"/>
              </a:rPr>
            </a:br>
            <a:br>
              <a:rPr lang="en" sz="1200">
                <a:latin typeface="Calibri"/>
                <a:ea typeface="Calibri"/>
                <a:cs typeface="Calibri"/>
                <a:sym typeface="Calibri"/>
              </a:rPr>
            </a:br>
            <a:r>
              <a:rPr b="1" lang="en" sz="1200">
                <a:latin typeface="Calibri"/>
                <a:ea typeface="Calibri"/>
                <a:cs typeface="Calibri"/>
                <a:sym typeface="Calibri"/>
              </a:rPr>
              <a:t>Last day of term   Friday 19th Dec </a:t>
            </a:r>
            <a:endParaRPr b="1" sz="1200">
              <a:latin typeface="Calibri"/>
              <a:ea typeface="Calibri"/>
              <a:cs typeface="Calibri"/>
              <a:sym typeface="Calibri"/>
            </a:endParaRPr>
          </a:p>
          <a:p>
            <a:pPr indent="0" lvl="0" marL="0" rtl="0" algn="l">
              <a:lnSpc>
                <a:spcPct val="107916"/>
              </a:lnSpc>
              <a:spcBef>
                <a:spcPts val="800"/>
              </a:spcBef>
              <a:spcAft>
                <a:spcPts val="0"/>
              </a:spcAft>
              <a:buNone/>
            </a:pPr>
            <a:r>
              <a:rPr b="1" lang="en" sz="1200">
                <a:latin typeface="Calibri"/>
                <a:ea typeface="Calibri"/>
                <a:cs typeface="Calibri"/>
                <a:sym typeface="Calibri"/>
              </a:rPr>
              <a:t>Training Days	Mon 5th January 2026</a:t>
            </a:r>
            <a:endParaRPr b="1" sz="1200">
              <a:latin typeface="Calibri"/>
              <a:ea typeface="Calibri"/>
              <a:cs typeface="Calibri"/>
              <a:sym typeface="Calibri"/>
            </a:endParaRPr>
          </a:p>
          <a:p>
            <a:pPr indent="0" lvl="0" marL="0" rtl="0" algn="l">
              <a:lnSpc>
                <a:spcPct val="107916"/>
              </a:lnSpc>
              <a:spcBef>
                <a:spcPts val="800"/>
              </a:spcBef>
              <a:spcAft>
                <a:spcPts val="0"/>
              </a:spcAft>
              <a:buNone/>
            </a:pPr>
            <a:r>
              <a:rPr lang="en" sz="1200">
                <a:latin typeface="Calibri"/>
                <a:ea typeface="Calibri"/>
                <a:cs typeface="Calibri"/>
                <a:sym typeface="Calibri"/>
              </a:rPr>
              <a:t>Back to School   Tuesday 6th January</a:t>
            </a:r>
            <a:endParaRPr sz="1200">
              <a:latin typeface="Calibri"/>
              <a:ea typeface="Calibri"/>
              <a:cs typeface="Calibri"/>
              <a:sym typeface="Calibri"/>
            </a:endParaRPr>
          </a:p>
          <a:p>
            <a:pPr indent="0" lvl="0" marL="0" rtl="0" algn="l">
              <a:lnSpc>
                <a:spcPct val="100000"/>
              </a:lnSpc>
              <a:spcBef>
                <a:spcPts val="800"/>
              </a:spcBef>
              <a:spcAft>
                <a:spcPts val="0"/>
              </a:spcAft>
              <a:buNone/>
            </a:pPr>
            <a:r>
              <a:t/>
            </a:r>
            <a:endParaRPr b="1" sz="1200">
              <a:latin typeface="Calibri"/>
              <a:ea typeface="Calibri"/>
              <a:cs typeface="Calibri"/>
              <a:sym typeface="Calibri"/>
            </a:endParaRPr>
          </a:p>
          <a:p>
            <a:pPr indent="0" lvl="0" marL="0" rtl="0" algn="l">
              <a:lnSpc>
                <a:spcPct val="107916"/>
              </a:lnSpc>
              <a:spcBef>
                <a:spcPts val="800"/>
              </a:spcBef>
              <a:spcAft>
                <a:spcPts val="0"/>
              </a:spcAft>
              <a:buNone/>
            </a:pPr>
            <a:r>
              <a:t/>
            </a:r>
            <a:endParaRPr sz="1200">
              <a:latin typeface="Calibri"/>
              <a:ea typeface="Calibri"/>
              <a:cs typeface="Calibri"/>
              <a:sym typeface="Calibri"/>
            </a:endParaRPr>
          </a:p>
          <a:p>
            <a:pPr indent="0" lvl="0" marL="0" rtl="0" algn="l">
              <a:spcBef>
                <a:spcPts val="800"/>
              </a:spcBef>
              <a:spcAft>
                <a:spcPts val="0"/>
              </a:spcAft>
              <a:buNone/>
            </a:pPr>
            <a:r>
              <a:t/>
            </a:r>
            <a:endParaRPr>
              <a:solidFill>
                <a:schemeClr val="lt2"/>
              </a:solidFill>
              <a:latin typeface="Roboto"/>
              <a:ea typeface="Roboto"/>
              <a:cs typeface="Roboto"/>
              <a:sym typeface="Roboto"/>
            </a:endParaRPr>
          </a:p>
        </p:txBody>
      </p:sp>
      <p:pic>
        <p:nvPicPr>
          <p:cNvPr id="133" name="Google Shape;133;p19" title="download.jpg"/>
          <p:cNvPicPr preferRelativeResize="0"/>
          <p:nvPr/>
        </p:nvPicPr>
        <p:blipFill>
          <a:blip r:embed="rId5">
            <a:alphaModFix/>
          </a:blip>
          <a:stretch>
            <a:fillRect/>
          </a:stretch>
        </p:blipFill>
        <p:spPr>
          <a:xfrm>
            <a:off x="4769145" y="1500175"/>
            <a:ext cx="3422675" cy="34226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0"/>
          <p:cNvSpPr txBox="1"/>
          <p:nvPr>
            <p:ph idx="1" type="body"/>
          </p:nvPr>
        </p:nvSpPr>
        <p:spPr>
          <a:xfrm>
            <a:off x="226075" y="1452950"/>
            <a:ext cx="2808000" cy="31635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None/>
            </a:pPr>
            <a:r>
              <a:rPr lang="en" sz="1400"/>
              <a:t>Contact us:</a:t>
            </a:r>
            <a:endParaRPr sz="1400"/>
          </a:p>
          <a:p>
            <a:pPr indent="0" lvl="0" marL="0" rtl="0" algn="l">
              <a:spcBef>
                <a:spcPts val="1600"/>
              </a:spcBef>
              <a:spcAft>
                <a:spcPts val="0"/>
              </a:spcAft>
              <a:buNone/>
            </a:pPr>
            <a:r>
              <a:rPr lang="en" sz="1400"/>
              <a:t>Cavalry Primary School</a:t>
            </a:r>
            <a:br>
              <a:rPr lang="en" sz="1400"/>
            </a:br>
            <a:r>
              <a:rPr lang="en" sz="1400"/>
              <a:t>Cavalry Drive</a:t>
            </a:r>
            <a:br>
              <a:rPr lang="en" sz="1400"/>
            </a:br>
            <a:r>
              <a:rPr lang="en" sz="1400"/>
              <a:t>March</a:t>
            </a:r>
            <a:br>
              <a:rPr lang="en" sz="1400"/>
            </a:br>
            <a:r>
              <a:rPr lang="en" sz="1400"/>
              <a:t>Cambridgeshire</a:t>
            </a:r>
            <a:br>
              <a:rPr lang="en" sz="1400"/>
            </a:br>
            <a:r>
              <a:rPr lang="en" sz="1400"/>
              <a:t>PE15 9EQ</a:t>
            </a:r>
            <a:endParaRPr sz="1400"/>
          </a:p>
          <a:p>
            <a:pPr indent="0" lvl="0" marL="0" rtl="0" algn="l">
              <a:spcBef>
                <a:spcPts val="1600"/>
              </a:spcBef>
              <a:spcAft>
                <a:spcPts val="0"/>
              </a:spcAft>
              <a:buNone/>
            </a:pPr>
            <a:r>
              <a:rPr lang="en" sz="1400" u="sng">
                <a:hlinkClick r:id="rId3"/>
              </a:rPr>
              <a:t>office@cavalryprimary.org</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Tel: 01354 652814</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t/>
            </a:r>
            <a:endParaRPr>
              <a:solidFill>
                <a:srgbClr val="F9FAFB"/>
              </a:solidFill>
              <a:highlight>
                <a:srgbClr val="0F1C59"/>
              </a:highlight>
              <a:latin typeface="Arial"/>
              <a:ea typeface="Arial"/>
              <a:cs typeface="Arial"/>
              <a:sym typeface="Arial"/>
            </a:endParaRPr>
          </a:p>
          <a:p>
            <a:pPr indent="0" lvl="0" marL="0" rtl="0" algn="l">
              <a:spcBef>
                <a:spcPts val="0"/>
              </a:spcBef>
              <a:spcAft>
                <a:spcPts val="0"/>
              </a:spcAft>
              <a:buNone/>
            </a:pPr>
            <a:r>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 </a:t>
            </a:r>
            <a:endParaRPr sz="1400"/>
          </a:p>
        </p:txBody>
      </p:sp>
      <p:pic>
        <p:nvPicPr>
          <p:cNvPr descr="Black and white upward shot of Golden Gate Bridge" id="139" name="Google Shape;139;p20"/>
          <p:cNvPicPr preferRelativeResize="0"/>
          <p:nvPr/>
        </p:nvPicPr>
        <p:blipFill rotWithShape="1">
          <a:blip r:embed="rId4">
            <a:alphaModFix/>
          </a:blip>
          <a:srcRect b="0" l="19071" r="4853" t="9"/>
          <a:stretch/>
        </p:blipFill>
        <p:spPr>
          <a:xfrm>
            <a:off x="3274676" y="0"/>
            <a:ext cx="5869325" cy="5143504"/>
          </a:xfrm>
          <a:prstGeom prst="rect">
            <a:avLst/>
          </a:prstGeom>
          <a:noFill/>
          <a:ln>
            <a:noFill/>
          </a:ln>
        </p:spPr>
      </p:pic>
      <p:pic>
        <p:nvPicPr>
          <p:cNvPr id="140" name="Google Shape;140;p20"/>
          <p:cNvPicPr preferRelativeResize="0"/>
          <p:nvPr/>
        </p:nvPicPr>
        <p:blipFill>
          <a:blip r:embed="rId5">
            <a:alphaModFix/>
          </a:blip>
          <a:stretch>
            <a:fillRect/>
          </a:stretch>
        </p:blipFill>
        <p:spPr>
          <a:xfrm flipH="1">
            <a:off x="1277850" y="238675"/>
            <a:ext cx="1150651" cy="1095299"/>
          </a:xfrm>
          <a:prstGeom prst="rect">
            <a:avLst/>
          </a:prstGeom>
          <a:noFill/>
          <a:ln>
            <a:noFill/>
          </a:ln>
        </p:spPr>
      </p:pic>
      <p:sp>
        <p:nvSpPr>
          <p:cNvPr id="141" name="Google Shape;141;p20"/>
          <p:cNvSpPr txBox="1"/>
          <p:nvPr/>
        </p:nvSpPr>
        <p:spPr>
          <a:xfrm>
            <a:off x="389075" y="560100"/>
            <a:ext cx="962100" cy="56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lt1"/>
                </a:solidFill>
                <a:latin typeface="Roboto"/>
                <a:ea typeface="Roboto"/>
                <a:cs typeface="Roboto"/>
                <a:sym typeface="Roboto"/>
              </a:rPr>
              <a:t>Cavalry Website</a:t>
            </a:r>
            <a:endParaRPr sz="1500">
              <a:solidFill>
                <a:schemeClr val="lt1"/>
              </a:solidFill>
              <a:latin typeface="Roboto"/>
              <a:ea typeface="Roboto"/>
              <a:cs typeface="Roboto"/>
              <a:sym typeface="Roboto"/>
            </a:endParaRPr>
          </a:p>
        </p:txBody>
      </p:sp>
      <p:pic>
        <p:nvPicPr>
          <p:cNvPr id="142" name="Google Shape;142;p20"/>
          <p:cNvPicPr preferRelativeResize="0"/>
          <p:nvPr/>
        </p:nvPicPr>
        <p:blipFill>
          <a:blip r:embed="rId6">
            <a:alphaModFix/>
          </a:blip>
          <a:stretch>
            <a:fillRect/>
          </a:stretch>
        </p:blipFill>
        <p:spPr>
          <a:xfrm>
            <a:off x="3274675" y="0"/>
            <a:ext cx="5869325" cy="51434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